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4"/>
  </p:sldMasterIdLst>
  <p:notesMasterIdLst>
    <p:notesMasterId r:id="rId35"/>
  </p:notesMasterIdLst>
  <p:sldIdLst>
    <p:sldId id="277" r:id="rId5"/>
    <p:sldId id="280" r:id="rId6"/>
    <p:sldId id="281" r:id="rId7"/>
    <p:sldId id="282" r:id="rId8"/>
    <p:sldId id="283" r:id="rId9"/>
    <p:sldId id="284" r:id="rId10"/>
    <p:sldId id="286" r:id="rId11"/>
    <p:sldId id="288" r:id="rId12"/>
    <p:sldId id="289" r:id="rId13"/>
    <p:sldId id="290" r:id="rId14"/>
    <p:sldId id="291" r:id="rId15"/>
    <p:sldId id="292" r:id="rId16"/>
    <p:sldId id="293" r:id="rId17"/>
    <p:sldId id="294" r:id="rId18"/>
    <p:sldId id="295" r:id="rId19"/>
    <p:sldId id="296" r:id="rId20"/>
    <p:sldId id="306" r:id="rId21"/>
    <p:sldId id="297" r:id="rId22"/>
    <p:sldId id="298" r:id="rId23"/>
    <p:sldId id="302" r:id="rId24"/>
    <p:sldId id="299" r:id="rId25"/>
    <p:sldId id="300" r:id="rId26"/>
    <p:sldId id="301" r:id="rId27"/>
    <p:sldId id="303" r:id="rId28"/>
    <p:sldId id="304" r:id="rId29"/>
    <p:sldId id="305" r:id="rId30"/>
    <p:sldId id="307" r:id="rId31"/>
    <p:sldId id="314" r:id="rId32"/>
    <p:sldId id="308" r:id="rId33"/>
    <p:sldId id="312"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39" d="100"/>
          <a:sy n="39" d="100"/>
        </p:scale>
        <p:origin x="52" y="5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1EC09C-9CDC-48F0-BB82-ED223F986966}" type="datetimeFigureOut">
              <a:rPr lang="en-US" smtClean="0"/>
              <a:t>9/28/2019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46CEE3-4835-4F73-BA0B-02C09C038718}" type="slidenum">
              <a:rPr lang="en-US" smtClean="0"/>
              <a:t>‹#›</a:t>
            </a:fld>
            <a:endParaRPr lang="en-US" dirty="0"/>
          </a:p>
        </p:txBody>
      </p:sp>
    </p:spTree>
    <p:extLst>
      <p:ext uri="{BB962C8B-B14F-4D97-AF65-F5344CB8AC3E}">
        <p14:creationId xmlns:p14="http://schemas.microsoft.com/office/powerpoint/2010/main" val="3579088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BA" dirty="0"/>
          </a:p>
        </p:txBody>
      </p:sp>
      <p:sp>
        <p:nvSpPr>
          <p:cNvPr id="4" name="Slide Number Placeholder 3"/>
          <p:cNvSpPr>
            <a:spLocks noGrp="1"/>
          </p:cNvSpPr>
          <p:nvPr>
            <p:ph type="sldNum" sz="quarter" idx="10"/>
          </p:nvPr>
        </p:nvSpPr>
        <p:spPr/>
        <p:txBody>
          <a:bodyPr/>
          <a:lstStyle/>
          <a:p>
            <a:fld id="{D51A8E8C-7000-4BD7-A278-0C1355790446}" type="slidenum">
              <a:rPr lang="en-US" smtClean="0"/>
              <a:pPr/>
              <a:t>2</a:t>
            </a:fld>
            <a:endParaRPr lang="en-US"/>
          </a:p>
        </p:txBody>
      </p:sp>
    </p:spTree>
    <p:extLst>
      <p:ext uri="{BB962C8B-B14F-4D97-AF65-F5344CB8AC3E}">
        <p14:creationId xmlns:p14="http://schemas.microsoft.com/office/powerpoint/2010/main" val="4294008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BA" dirty="0"/>
          </a:p>
        </p:txBody>
      </p:sp>
      <p:sp>
        <p:nvSpPr>
          <p:cNvPr id="4" name="Slide Number Placeholder 3"/>
          <p:cNvSpPr>
            <a:spLocks noGrp="1"/>
          </p:cNvSpPr>
          <p:nvPr>
            <p:ph type="sldNum" sz="quarter" idx="10"/>
          </p:nvPr>
        </p:nvSpPr>
        <p:spPr/>
        <p:txBody>
          <a:bodyPr/>
          <a:lstStyle/>
          <a:p>
            <a:fld id="{D51A8E8C-7000-4BD7-A278-0C1355790446}" type="slidenum">
              <a:rPr lang="en-US" smtClean="0"/>
              <a:pPr/>
              <a:t>20</a:t>
            </a:fld>
            <a:endParaRPr lang="en-US"/>
          </a:p>
        </p:txBody>
      </p:sp>
    </p:spTree>
    <p:extLst>
      <p:ext uri="{BB962C8B-B14F-4D97-AF65-F5344CB8AC3E}">
        <p14:creationId xmlns:p14="http://schemas.microsoft.com/office/powerpoint/2010/main" val="2003067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BA" dirty="0"/>
          </a:p>
        </p:txBody>
      </p:sp>
      <p:sp>
        <p:nvSpPr>
          <p:cNvPr id="4" name="Slide Number Placeholder 3"/>
          <p:cNvSpPr>
            <a:spLocks noGrp="1"/>
          </p:cNvSpPr>
          <p:nvPr>
            <p:ph type="sldNum" sz="quarter" idx="10"/>
          </p:nvPr>
        </p:nvSpPr>
        <p:spPr/>
        <p:txBody>
          <a:bodyPr/>
          <a:lstStyle/>
          <a:p>
            <a:fld id="{D51A8E8C-7000-4BD7-A278-0C1355790446}" type="slidenum">
              <a:rPr lang="en-US" smtClean="0"/>
              <a:pPr/>
              <a:t>23</a:t>
            </a:fld>
            <a:endParaRPr lang="en-US"/>
          </a:p>
        </p:txBody>
      </p:sp>
    </p:spTree>
    <p:extLst>
      <p:ext uri="{BB962C8B-B14F-4D97-AF65-F5344CB8AC3E}">
        <p14:creationId xmlns:p14="http://schemas.microsoft.com/office/powerpoint/2010/main" val="309818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BA" dirty="0"/>
          </a:p>
        </p:txBody>
      </p:sp>
      <p:sp>
        <p:nvSpPr>
          <p:cNvPr id="4" name="Slide Number Placeholder 3"/>
          <p:cNvSpPr>
            <a:spLocks noGrp="1"/>
          </p:cNvSpPr>
          <p:nvPr>
            <p:ph type="sldNum" sz="quarter" idx="10"/>
          </p:nvPr>
        </p:nvSpPr>
        <p:spPr/>
        <p:txBody>
          <a:bodyPr/>
          <a:lstStyle/>
          <a:p>
            <a:fld id="{D51A8E8C-7000-4BD7-A278-0C1355790446}" type="slidenum">
              <a:rPr lang="en-US" smtClean="0"/>
              <a:pPr/>
              <a:t>27</a:t>
            </a:fld>
            <a:endParaRPr lang="en-US"/>
          </a:p>
        </p:txBody>
      </p:sp>
    </p:spTree>
    <p:extLst>
      <p:ext uri="{BB962C8B-B14F-4D97-AF65-F5344CB8AC3E}">
        <p14:creationId xmlns:p14="http://schemas.microsoft.com/office/powerpoint/2010/main" val="1534846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BA" dirty="0"/>
          </a:p>
        </p:txBody>
      </p:sp>
      <p:sp>
        <p:nvSpPr>
          <p:cNvPr id="4" name="Slide Number Placeholder 3"/>
          <p:cNvSpPr>
            <a:spLocks noGrp="1"/>
          </p:cNvSpPr>
          <p:nvPr>
            <p:ph type="sldNum" sz="quarter" idx="10"/>
          </p:nvPr>
        </p:nvSpPr>
        <p:spPr/>
        <p:txBody>
          <a:bodyPr/>
          <a:lstStyle/>
          <a:p>
            <a:fld id="{D51A8E8C-7000-4BD7-A278-0C1355790446}" type="slidenum">
              <a:rPr lang="en-US" smtClean="0"/>
              <a:pPr/>
              <a:t>29</a:t>
            </a:fld>
            <a:endParaRPr lang="en-US"/>
          </a:p>
        </p:txBody>
      </p:sp>
    </p:spTree>
    <p:extLst>
      <p:ext uri="{BB962C8B-B14F-4D97-AF65-F5344CB8AC3E}">
        <p14:creationId xmlns:p14="http://schemas.microsoft.com/office/powerpoint/2010/main" val="38854964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8932558" y="5870575"/>
            <a:ext cx="1600200" cy="377825"/>
          </a:xfrm>
        </p:spPr>
        <p:txBody>
          <a:bodyPr/>
          <a:lstStyle/>
          <a:p>
            <a:fld id="{9D874152-028B-486A-9CCC-467A5536A7DC}" type="datetime1">
              <a:rPr lang="en-US" smtClean="0"/>
              <a:t>9/28/2019</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A1558FF-9F53-4DAD-84A1-1EEE4F190FF1}" type="datetime1">
              <a:rPr lang="en-US" smtClean="0"/>
              <a:t>9/28/2019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8FA1A6-D89D-4E0B-ACDC-F92429034F56}" type="datetime1">
              <a:rPr lang="en-US" smtClean="0"/>
              <a:t>9/28/2019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A382F0-6EA8-4D82-951F-1579D6A93CC4}" type="datetime1">
              <a:rPr lang="en-US" smtClean="0"/>
              <a:t>9/28/2019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BE913C-F349-4CE3-A910-0EA13427FE0D}" type="datetime1">
              <a:rPr lang="en-US" smtClean="0"/>
              <a:t>9/28/2019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D4C5C7-4D27-4EBE-9DB8-92F5F0F40B34}" type="datetime1">
              <a:rPr lang="en-US" smtClean="0"/>
              <a:t>9/28/2019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CDAF82-EDB2-4FBF-83F4-247A1B3455CB}" type="datetime1">
              <a:rPr lang="en-US" smtClean="0"/>
              <a:t>9/28/2019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5E59DB-4C5A-44A3-897C-FF6803F94296}" type="datetime1">
              <a:rPr lang="en-US" smtClean="0"/>
              <a:t>9/28/2019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F6B6E0-E0F8-4800-BD74-7D33DFE5ED7E}" type="datetime1">
              <a:rPr lang="en-US" smtClean="0"/>
              <a:t>9/28/2019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6DC824-D0E7-4046-8B44-4AAD1C4DE2CF}" type="datetime1">
              <a:rPr lang="en-US" smtClean="0"/>
              <a:t>9/28/2019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EFC221C-17A4-4F42-9F54-9F7E03AA1BBB}" type="datetime1">
              <a:rPr lang="en-US" smtClean="0"/>
              <a:t>9/28/2019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CD7CBA-5256-42F3-BAB5-33F095514AE3}" type="datetime1">
              <a:rPr lang="en-US" smtClean="0"/>
              <a:t>9/28/2019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B80C04-2E33-403B-B014-7E203A57326C}" type="datetime1">
              <a:rPr lang="en-US" smtClean="0"/>
              <a:t>9/28/2019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92A49D-7D7F-4D69-A8AA-65D6B58C15F2}" type="datetime1">
              <a:rPr lang="en-US" smtClean="0"/>
              <a:t>9/28/2019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09E02903-36C1-4F6B-9F27-EA2305255204}" type="datetime1">
              <a:rPr lang="en-US" smtClean="0"/>
              <a:t>9/28/2019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E8BBFA8-C775-4121-A7F6-6851C8035873}" type="datetime1">
              <a:rPr lang="en-US" smtClean="0"/>
              <a:t>9/28/2019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EC01760-8EEC-4A4C-BD0D-3CDAAA80A266}" type="datetime1">
              <a:rPr lang="en-US" smtClean="0"/>
              <a:t>9/28/2019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183DE74-4CAD-4852-95E7-A055FD779420}" type="datetime1">
              <a:rPr lang="en-US" smtClean="0"/>
              <a:t>9/28/2019</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5.jp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Layout" Target="../slideLayouts/slideLayout4.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ncbi.nlm.nih.gov/pubmed/?term=Severity+of+Neuropathy+Is+Associated+With+Long-term+Spinal+Cord+Stimulation+Outcome+in+Painful+Diabetic+Peripheral+Neuropathy%3A+Five-Year+Follow-up+of+a+Prospective+Two-Center+Clinical+Trial"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9" name="Rectangle 88">
            <a:extLst>
              <a:ext uri="{FF2B5EF4-FFF2-40B4-BE49-F238E27FC236}">
                <a16:creationId xmlns:a16="http://schemas.microsoft.com/office/drawing/2014/main" id="{3D1E5586-8BB5-40F6-96C3-2E87DD7CE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1" name="Straight Connector 90">
            <a:extLst>
              <a:ext uri="{FF2B5EF4-FFF2-40B4-BE49-F238E27FC236}">
                <a16:creationId xmlns:a16="http://schemas.microsoft.com/office/drawing/2014/main" id="{8A832D40-B9E2-4CE7-9E0A-B35591EA20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3810000"/>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501" y="5191068"/>
            <a:ext cx="3761733" cy="1409157"/>
          </a:xfrm>
          <a:prstGeom prst="rect">
            <a:avLst/>
          </a:prstGeom>
        </p:spPr>
      </p:pic>
      <p:sp>
        <p:nvSpPr>
          <p:cNvPr id="10" name="TextBox 9"/>
          <p:cNvSpPr txBox="1"/>
          <p:nvPr/>
        </p:nvSpPr>
        <p:spPr>
          <a:xfrm>
            <a:off x="724856" y="2156443"/>
            <a:ext cx="10649243" cy="1446550"/>
          </a:xfrm>
          <a:prstGeom prst="rect">
            <a:avLst/>
          </a:prstGeom>
          <a:noFill/>
        </p:spPr>
        <p:txBody>
          <a:bodyPr wrap="square" rtlCol="0">
            <a:spAutoFit/>
          </a:bodyPr>
          <a:lstStyle/>
          <a:p>
            <a:pPr algn="ctr"/>
            <a:r>
              <a:rPr lang="sr-Latn-BA" sz="4400" dirty="0"/>
              <a:t> </a:t>
            </a:r>
            <a:r>
              <a:rPr lang="sr-Latn-BA" sz="4400" b="1" dirty="0">
                <a:solidFill>
                  <a:srgbClr val="FFC000"/>
                </a:solidFill>
                <a:latin typeface="Times New Roman" panose="02020603050405020304" pitchFamily="18" charset="0"/>
                <a:cs typeface="Times New Roman" panose="02020603050405020304" pitchFamily="18" charset="0"/>
              </a:rPr>
              <a:t>Stimulacija kičmene moždine u tretmanu hroničnog bola</a:t>
            </a:r>
          </a:p>
        </p:txBody>
      </p:sp>
      <p:sp>
        <p:nvSpPr>
          <p:cNvPr id="11" name="TextBox 10"/>
          <p:cNvSpPr txBox="1"/>
          <p:nvPr/>
        </p:nvSpPr>
        <p:spPr>
          <a:xfrm>
            <a:off x="7749289" y="5448812"/>
            <a:ext cx="3985176" cy="830997"/>
          </a:xfrm>
          <a:prstGeom prst="rect">
            <a:avLst/>
          </a:prstGeom>
          <a:noFill/>
        </p:spPr>
        <p:txBody>
          <a:bodyPr wrap="square" rtlCol="0">
            <a:spAutoFit/>
          </a:bodyPr>
          <a:lstStyle/>
          <a:p>
            <a:pPr algn="ctr"/>
            <a:r>
              <a:rPr lang="sr-Latn-BA" sz="2400" b="1" dirty="0">
                <a:latin typeface="Times New Roman" panose="02020603050405020304" pitchFamily="18" charset="0"/>
                <a:cs typeface="Times New Roman" panose="02020603050405020304" pitchFamily="18" charset="0"/>
              </a:rPr>
              <a:t>Tatjana Bućma</a:t>
            </a:r>
          </a:p>
          <a:p>
            <a:pPr algn="ctr"/>
            <a:r>
              <a:rPr lang="sr-Latn-BA" sz="2400" b="1" dirty="0">
                <a:latin typeface="Times New Roman" panose="02020603050405020304" pitchFamily="18" charset="0"/>
                <a:cs typeface="Times New Roman" panose="02020603050405020304" pitchFamily="18" charset="0"/>
              </a:rPr>
              <a:t>Ostoja Savić</a:t>
            </a:r>
          </a:p>
        </p:txBody>
      </p:sp>
    </p:spTree>
    <p:extLst>
      <p:ext uri="{BB962C8B-B14F-4D97-AF65-F5344CB8AC3E}">
        <p14:creationId xmlns:p14="http://schemas.microsoft.com/office/powerpoint/2010/main" val="280313620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a:p>
        </p:txBody>
      </p:sp>
      <p:sp>
        <p:nvSpPr>
          <p:cNvPr id="6" name="TextBox 5"/>
          <p:cNvSpPr txBox="1"/>
          <p:nvPr/>
        </p:nvSpPr>
        <p:spPr>
          <a:xfrm>
            <a:off x="1201782" y="581064"/>
            <a:ext cx="9797143" cy="5478423"/>
          </a:xfrm>
          <a:prstGeom prst="rect">
            <a:avLst/>
          </a:prstGeom>
          <a:noFill/>
        </p:spPr>
        <p:txBody>
          <a:bodyPr wrap="square" rtlCol="0">
            <a:spAutoFit/>
          </a:bodyPr>
          <a:lstStyle/>
          <a:p>
            <a:pPr algn="just"/>
            <a:r>
              <a:rPr lang="sr-Latn-BA" sz="2800" b="1" dirty="0">
                <a:solidFill>
                  <a:srgbClr val="C00000"/>
                </a:solidFill>
                <a:latin typeface="Times New Roman" panose="02020603050405020304" pitchFamily="18" charset="0"/>
                <a:cs typeface="Times New Roman" panose="02020603050405020304" pitchFamily="18" charset="0"/>
              </a:rPr>
              <a:t>⁕ </a:t>
            </a:r>
            <a:r>
              <a:rPr lang="sr-Latn-BA" sz="2200" dirty="0">
                <a:latin typeface="Times New Roman" panose="02020603050405020304" pitchFamily="18" charset="0"/>
                <a:cs typeface="Times New Roman" panose="02020603050405020304" pitchFamily="18" charset="0"/>
              </a:rPr>
              <a:t>Prvi izvještaj u slučaju ugradnje hirurških elektroda SCS sistema  kod CRPS na nivou C1-C2 sa vrhom do C4 sa bilateralnim pokrićem gornjih dermatoma za gornje ekstremiteta ukazuje na signifikantno smanjenje bola i kompletno odsustvo spinalnog mioklonusa.</a:t>
            </a:r>
          </a:p>
          <a:p>
            <a:pPr algn="just"/>
            <a:endParaRPr lang="sr-Latn-BA" sz="2200" dirty="0">
              <a:solidFill>
                <a:srgbClr val="C00000"/>
              </a:solidFill>
              <a:latin typeface="Times New Roman" panose="02020603050405020304" pitchFamily="18" charset="0"/>
              <a:cs typeface="Times New Roman" panose="02020603050405020304" pitchFamily="18" charset="0"/>
            </a:endParaRPr>
          </a:p>
          <a:p>
            <a:pPr algn="just"/>
            <a:r>
              <a:rPr lang="sr-Latn-BA" sz="1300" dirty="0">
                <a:solidFill>
                  <a:srgbClr val="FFC000"/>
                </a:solidFill>
                <a:latin typeface="Times New Roman" panose="02020603050405020304" pitchFamily="18" charset="0"/>
                <a:cs typeface="Times New Roman" panose="02020603050405020304" pitchFamily="18" charset="0"/>
              </a:rPr>
              <a:t>B</a:t>
            </a:r>
            <a:r>
              <a:rPr lang="en-US" sz="1300" dirty="0" err="1">
                <a:solidFill>
                  <a:srgbClr val="FFC000"/>
                </a:solidFill>
                <a:latin typeface="Times New Roman" panose="02020603050405020304" pitchFamily="18" charset="0"/>
                <a:cs typeface="Times New Roman" panose="02020603050405020304" pitchFamily="18" charset="0"/>
              </a:rPr>
              <a:t>osea</a:t>
            </a:r>
            <a:r>
              <a:rPr lang="sr-Latn-BA" sz="1300" dirty="0">
                <a:solidFill>
                  <a:srgbClr val="FFC000"/>
                </a:solidFill>
                <a:latin typeface="Times New Roman" panose="02020603050405020304" pitchFamily="18" charset="0"/>
                <a:cs typeface="Times New Roman" panose="02020603050405020304" pitchFamily="18" charset="0"/>
              </a:rPr>
              <a:t> R,</a:t>
            </a:r>
            <a:r>
              <a:rPr lang="en-US" sz="1300" dirty="0">
                <a:solidFill>
                  <a:srgbClr val="FFC000"/>
                </a:solidFill>
                <a:latin typeface="Times New Roman" panose="02020603050405020304" pitchFamily="18" charset="0"/>
                <a:cs typeface="Times New Roman" panose="02020603050405020304" pitchFamily="18" charset="0"/>
              </a:rPr>
              <a:t> </a:t>
            </a:r>
            <a:r>
              <a:rPr lang="en-US" sz="1300" dirty="0" err="1">
                <a:solidFill>
                  <a:srgbClr val="FFC000"/>
                </a:solidFill>
                <a:latin typeface="Times New Roman" panose="02020603050405020304" pitchFamily="18" charset="0"/>
                <a:cs typeface="Times New Roman" panose="02020603050405020304" pitchFamily="18" charset="0"/>
              </a:rPr>
              <a:t>Banerjeeb</a:t>
            </a:r>
            <a:r>
              <a:rPr lang="sr-Latn-BA" sz="1300" dirty="0">
                <a:solidFill>
                  <a:srgbClr val="FFC000"/>
                </a:solidFill>
                <a:latin typeface="Times New Roman" panose="02020603050405020304" pitchFamily="18" charset="0"/>
                <a:cs typeface="Times New Roman" panose="02020603050405020304" pitchFamily="18" charset="0"/>
              </a:rPr>
              <a:t> AD. </a:t>
            </a:r>
            <a:r>
              <a:rPr lang="en-US" sz="1300" dirty="0">
                <a:solidFill>
                  <a:srgbClr val="FFC000"/>
                </a:solidFill>
                <a:latin typeface="Times New Roman" panose="02020603050405020304" pitchFamily="18" charset="0"/>
                <a:cs typeface="Times New Roman" panose="02020603050405020304" pitchFamily="18" charset="0"/>
              </a:rPr>
              <a:t>Spinal cord stimulation for complex regional pain syndrome type I with spinal</a:t>
            </a:r>
            <a:r>
              <a:rPr lang="sr-Latn-BA" sz="1300" dirty="0">
                <a:solidFill>
                  <a:srgbClr val="FFC000"/>
                </a:solidFill>
                <a:latin typeface="Times New Roman" panose="02020603050405020304" pitchFamily="18" charset="0"/>
                <a:cs typeface="Times New Roman" panose="02020603050405020304" pitchFamily="18" charset="0"/>
              </a:rPr>
              <a:t> </a:t>
            </a:r>
            <a:r>
              <a:rPr lang="en-US" sz="1300" dirty="0">
                <a:solidFill>
                  <a:srgbClr val="FFC000"/>
                </a:solidFill>
                <a:latin typeface="Times New Roman" panose="02020603050405020304" pitchFamily="18" charset="0"/>
                <a:cs typeface="Times New Roman" panose="02020603050405020304" pitchFamily="18" charset="0"/>
              </a:rPr>
              <a:t>myoclonus – a case report and review of literature</a:t>
            </a:r>
            <a:r>
              <a:rPr lang="sr-Latn-BA" sz="1300" dirty="0">
                <a:solidFill>
                  <a:srgbClr val="FFC000"/>
                </a:solidFill>
                <a:latin typeface="Times New Roman" panose="02020603050405020304" pitchFamily="18" charset="0"/>
                <a:cs typeface="Times New Roman" panose="02020603050405020304" pitchFamily="18" charset="0"/>
              </a:rPr>
              <a:t>. Br J Neurosurg. </a:t>
            </a:r>
            <a:r>
              <a:rPr lang="nl-NL" sz="1300" b="1" dirty="0">
                <a:solidFill>
                  <a:srgbClr val="FFC000"/>
                </a:solidFill>
                <a:latin typeface="Times New Roman" panose="02020603050405020304" pitchFamily="18" charset="0"/>
                <a:cs typeface="Times New Roman" panose="02020603050405020304" pitchFamily="18" charset="0"/>
              </a:rPr>
              <a:t>2019</a:t>
            </a:r>
            <a:r>
              <a:rPr lang="nl-NL" sz="1300" dirty="0">
                <a:solidFill>
                  <a:srgbClr val="FFC000"/>
                </a:solidFill>
                <a:latin typeface="Times New Roman" panose="02020603050405020304" pitchFamily="18" charset="0"/>
                <a:cs typeface="Times New Roman" panose="02020603050405020304" pitchFamily="18" charset="0"/>
              </a:rPr>
              <a:t> Jan 12:1-3</a:t>
            </a:r>
            <a:r>
              <a:rPr lang="sr-Latn-BA" sz="1300" dirty="0">
                <a:solidFill>
                  <a:srgbClr val="FFC000"/>
                </a:solidFill>
                <a:latin typeface="Times New Roman" panose="02020603050405020304" pitchFamily="18" charset="0"/>
                <a:cs typeface="Times New Roman" panose="02020603050405020304" pitchFamily="18" charset="0"/>
              </a:rPr>
              <a:t>.  </a:t>
            </a:r>
          </a:p>
          <a:p>
            <a:pPr algn="just"/>
            <a:endParaRPr lang="sr-Latn-BA" dirty="0">
              <a:latin typeface="Times New Roman" panose="02020603050405020304" pitchFamily="18" charset="0"/>
              <a:cs typeface="Times New Roman" panose="02020603050405020304" pitchFamily="18" charset="0"/>
            </a:endParaRPr>
          </a:p>
          <a:p>
            <a:pPr algn="just"/>
            <a:r>
              <a:rPr lang="sr-Latn-BA" sz="2800" b="1" dirty="0">
                <a:solidFill>
                  <a:srgbClr val="C00000"/>
                </a:solidFill>
                <a:latin typeface="Times New Roman" panose="02020603050405020304" pitchFamily="18" charset="0"/>
                <a:cs typeface="Times New Roman" panose="02020603050405020304" pitchFamily="18" charset="0"/>
              </a:rPr>
              <a:t>⁕</a:t>
            </a:r>
            <a:r>
              <a:rPr lang="sr-Latn-BA" sz="2400" b="1" dirty="0">
                <a:solidFill>
                  <a:srgbClr val="C00000"/>
                </a:solidFill>
                <a:latin typeface="Times New Roman" panose="02020603050405020304" pitchFamily="18" charset="0"/>
                <a:cs typeface="Times New Roman" panose="02020603050405020304" pitchFamily="18" charset="0"/>
              </a:rPr>
              <a:t> </a:t>
            </a:r>
            <a:r>
              <a:rPr lang="sr-Latn-BA" sz="2200" dirty="0">
                <a:latin typeface="Times New Roman" panose="02020603050405020304" pitchFamily="18" charset="0"/>
                <a:cs typeface="Times New Roman" panose="02020603050405020304" pitchFamily="18" charset="0"/>
              </a:rPr>
              <a:t>SCS je efektivna terapija kod C-FBSS u smislu poboljšanju kvaliteta života pacijenta, ukupnog zadovoljstva pacijenta i smanjenja bola (procenat smanjenja bola je bio 65,2%, 62,4% i 71,9% mjerena trećeg, šestog i dvanaestog mjeseca od implantacije). Uspješna primjena SCS kao terapije je u velikoj mjeri zasnovana na principu dobre selekcije pacijenta, izbora implantacione tehnike i stimulacionih parametara</a:t>
            </a:r>
            <a:r>
              <a:rPr lang="sr-Latn-BA" sz="2400" dirty="0">
                <a:latin typeface="Times New Roman" panose="02020603050405020304" pitchFamily="18" charset="0"/>
                <a:cs typeface="Times New Roman" panose="02020603050405020304" pitchFamily="18" charset="0"/>
              </a:rPr>
              <a:t>. </a:t>
            </a:r>
          </a:p>
          <a:p>
            <a:pPr algn="just"/>
            <a:endParaRPr lang="sr-Latn-BA" sz="2400" dirty="0">
              <a:solidFill>
                <a:srgbClr val="C00000"/>
              </a:solidFill>
              <a:latin typeface="Times New Roman" panose="02020603050405020304" pitchFamily="18" charset="0"/>
              <a:cs typeface="Times New Roman" panose="02020603050405020304" pitchFamily="18" charset="0"/>
            </a:endParaRPr>
          </a:p>
          <a:p>
            <a:pPr algn="just"/>
            <a:r>
              <a:rPr lang="sr-Latn-BA" sz="1300" dirty="0">
                <a:solidFill>
                  <a:srgbClr val="FFC000"/>
                </a:solidFill>
                <a:latin typeface="Times New Roman" panose="02020603050405020304" pitchFamily="18" charset="0"/>
                <a:cs typeface="Times New Roman" panose="02020603050405020304" pitchFamily="18" charset="0"/>
              </a:rPr>
              <a:t>Hunter CW, Carlson J,  Yang A, Deer T. </a:t>
            </a:r>
            <a:r>
              <a:rPr lang="en-US" sz="1300" dirty="0">
                <a:solidFill>
                  <a:srgbClr val="FFC000"/>
                </a:solidFill>
                <a:latin typeface="Times New Roman" panose="02020603050405020304" pitchFamily="18" charset="0"/>
                <a:cs typeface="Times New Roman" panose="02020603050405020304" pitchFamily="18" charset="0"/>
              </a:rPr>
              <a:t>Spinal Cord Stimulation for the Treatment</a:t>
            </a:r>
            <a:r>
              <a:rPr lang="sr-Latn-BA" sz="1300" dirty="0">
                <a:solidFill>
                  <a:srgbClr val="FFC000"/>
                </a:solidFill>
                <a:latin typeface="Times New Roman" panose="02020603050405020304" pitchFamily="18" charset="0"/>
                <a:cs typeface="Times New Roman" panose="02020603050405020304" pitchFamily="18" charset="0"/>
              </a:rPr>
              <a:t> </a:t>
            </a:r>
            <a:r>
              <a:rPr lang="en-US" sz="1300" dirty="0">
                <a:solidFill>
                  <a:srgbClr val="FFC000"/>
                </a:solidFill>
                <a:latin typeface="Times New Roman" panose="02020603050405020304" pitchFamily="18" charset="0"/>
                <a:cs typeface="Times New Roman" panose="02020603050405020304" pitchFamily="18" charset="0"/>
              </a:rPr>
              <a:t>of Failed Neck Surgery Syndrome: Outcome</a:t>
            </a:r>
            <a:r>
              <a:rPr lang="sr-Latn-BA" sz="1300" dirty="0">
                <a:solidFill>
                  <a:srgbClr val="FFC000"/>
                </a:solidFill>
                <a:latin typeface="Times New Roman" panose="02020603050405020304" pitchFamily="18" charset="0"/>
                <a:cs typeface="Times New Roman" panose="02020603050405020304" pitchFamily="18" charset="0"/>
              </a:rPr>
              <a:t> </a:t>
            </a:r>
            <a:r>
              <a:rPr lang="en-US" sz="1300" dirty="0">
                <a:solidFill>
                  <a:srgbClr val="FFC000"/>
                </a:solidFill>
                <a:latin typeface="Times New Roman" panose="02020603050405020304" pitchFamily="18" charset="0"/>
                <a:cs typeface="Times New Roman" panose="02020603050405020304" pitchFamily="18" charset="0"/>
              </a:rPr>
              <a:t>of a Prospective Case Series</a:t>
            </a:r>
            <a:r>
              <a:rPr lang="sr-Latn-BA" sz="1300" dirty="0">
                <a:solidFill>
                  <a:srgbClr val="FFC000"/>
                </a:solidFill>
                <a:latin typeface="Times New Roman" panose="02020603050405020304" pitchFamily="18" charset="0"/>
                <a:cs typeface="Times New Roman" panose="02020603050405020304" pitchFamily="18" charset="0"/>
              </a:rPr>
              <a:t>. Neuromodulation </a:t>
            </a:r>
            <a:r>
              <a:rPr lang="sr-Latn-BA" sz="1300" b="1" dirty="0">
                <a:solidFill>
                  <a:srgbClr val="FFC000"/>
                </a:solidFill>
                <a:latin typeface="Times New Roman" panose="02020603050405020304" pitchFamily="18" charset="0"/>
                <a:cs typeface="Times New Roman" panose="02020603050405020304" pitchFamily="18" charset="0"/>
              </a:rPr>
              <a:t>2018</a:t>
            </a:r>
            <a:r>
              <a:rPr lang="sr-Latn-BA" sz="1300" dirty="0">
                <a:solidFill>
                  <a:srgbClr val="FFC000"/>
                </a:solidFill>
                <a:latin typeface="Times New Roman" panose="02020603050405020304" pitchFamily="18" charset="0"/>
                <a:cs typeface="Times New Roman" panose="02020603050405020304" pitchFamily="18" charset="0"/>
              </a:rPr>
              <a:t> Jul;21(5):495-503.</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71388" y="5853863"/>
            <a:ext cx="1036773" cy="9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9708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sp>
        <p:nvSpPr>
          <p:cNvPr id="6" name="TextBox 5"/>
          <p:cNvSpPr txBox="1"/>
          <p:nvPr/>
        </p:nvSpPr>
        <p:spPr>
          <a:xfrm>
            <a:off x="2590800" y="762000"/>
            <a:ext cx="7239000" cy="5798510"/>
          </a:xfrm>
          <a:prstGeom prst="rect">
            <a:avLst/>
          </a:prstGeom>
          <a:noFill/>
        </p:spPr>
        <p:txBody>
          <a:bodyPr wrap="square" rtlCol="0">
            <a:spAutoFit/>
          </a:bodyPr>
          <a:lstStyle/>
          <a:p>
            <a:pPr>
              <a:lnSpc>
                <a:spcPct val="90000"/>
              </a:lnSpc>
            </a:pPr>
            <a:r>
              <a:rPr lang="sr-Latn-BA" sz="2800" b="1" dirty="0">
                <a:solidFill>
                  <a:srgbClr val="FFC000"/>
                </a:solidFill>
                <a:latin typeface="Times New Roman" panose="02020603050405020304" pitchFamily="18" charset="0"/>
                <a:cs typeface="Times New Roman" panose="02020603050405020304" pitchFamily="18" charset="0"/>
              </a:rPr>
              <a:t>Stimulacija kičmene moždine je:</a:t>
            </a:r>
          </a:p>
          <a:p>
            <a:pPr>
              <a:lnSpc>
                <a:spcPct val="90000"/>
              </a:lnSpc>
            </a:pPr>
            <a:endParaRPr lang="sr-Latn-BA" sz="2800" b="1" dirty="0">
              <a:latin typeface="Times New Roman" panose="02020603050405020304" pitchFamily="18" charset="0"/>
              <a:cs typeface="Times New Roman" panose="02020603050405020304" pitchFamily="18" charset="0"/>
            </a:endParaRPr>
          </a:p>
          <a:p>
            <a:pPr>
              <a:lnSpc>
                <a:spcPct val="90000"/>
              </a:lnSpc>
            </a:pPr>
            <a:endParaRPr lang="sr-Latn-BA" sz="2800" dirty="0">
              <a:latin typeface="Times New Roman" panose="02020603050405020304" pitchFamily="18" charset="0"/>
              <a:cs typeface="Times New Roman" panose="02020603050405020304" pitchFamily="18" charset="0"/>
            </a:endParaRPr>
          </a:p>
          <a:p>
            <a:pPr>
              <a:lnSpc>
                <a:spcPct val="90000"/>
              </a:lnSpc>
            </a:pPr>
            <a:r>
              <a:rPr lang="sr-Latn-BA" sz="2800" b="1" dirty="0">
                <a:solidFill>
                  <a:srgbClr val="C00000"/>
                </a:solidFill>
                <a:latin typeface="Times New Roman" panose="02020603050405020304" pitchFamily="18" charset="0"/>
                <a:cs typeface="Times New Roman" panose="02020603050405020304" pitchFamily="18" charset="0"/>
              </a:rPr>
              <a:t>⁕</a:t>
            </a:r>
            <a:r>
              <a:rPr lang="sr-Latn-BA" sz="2600" dirty="0">
                <a:solidFill>
                  <a:srgbClr val="FFC000"/>
                </a:solidFill>
              </a:rPr>
              <a:t> </a:t>
            </a:r>
            <a:r>
              <a:rPr lang="sr-Latn-BA" sz="2600" dirty="0">
                <a:latin typeface="Times New Roman" panose="02020603050405020304" pitchFamily="18" charset="0"/>
                <a:cs typeface="Times New Roman" panose="02020603050405020304" pitchFamily="18" charset="0"/>
              </a:rPr>
              <a:t>JEDNOSTAVNA  PROCEDURA</a:t>
            </a:r>
          </a:p>
          <a:p>
            <a:pPr>
              <a:lnSpc>
                <a:spcPct val="90000"/>
              </a:lnSpc>
            </a:pPr>
            <a:endParaRPr lang="sr-Latn-BA" sz="2600" dirty="0">
              <a:latin typeface="Times New Roman" panose="02020603050405020304" pitchFamily="18" charset="0"/>
              <a:cs typeface="Times New Roman" panose="02020603050405020304" pitchFamily="18" charset="0"/>
            </a:endParaRPr>
          </a:p>
          <a:p>
            <a:pPr>
              <a:lnSpc>
                <a:spcPct val="90000"/>
              </a:lnSpc>
            </a:pPr>
            <a:r>
              <a:rPr lang="sr-Latn-BA" sz="2800" b="1" dirty="0">
                <a:solidFill>
                  <a:srgbClr val="C00000"/>
                </a:solidFill>
                <a:latin typeface="Times New Roman" panose="02020603050405020304" pitchFamily="18" charset="0"/>
                <a:cs typeface="Times New Roman" panose="02020603050405020304" pitchFamily="18" charset="0"/>
              </a:rPr>
              <a:t>⁕</a:t>
            </a:r>
            <a:r>
              <a:rPr lang="sr-Latn-BA" sz="2600" dirty="0">
                <a:solidFill>
                  <a:srgbClr val="993300"/>
                </a:solidFill>
              </a:rPr>
              <a:t> </a:t>
            </a:r>
            <a:r>
              <a:rPr lang="sr-Latn-BA" sz="2600" dirty="0">
                <a:latin typeface="Times New Roman" panose="02020603050405020304" pitchFamily="18" charset="0"/>
                <a:cs typeface="Times New Roman" panose="02020603050405020304" pitchFamily="18" charset="0"/>
              </a:rPr>
              <a:t>NISKOG  RIZIKA</a:t>
            </a:r>
          </a:p>
          <a:p>
            <a:pPr>
              <a:lnSpc>
                <a:spcPct val="90000"/>
              </a:lnSpc>
            </a:pPr>
            <a:endParaRPr lang="sr-Latn-BA" sz="2600" dirty="0">
              <a:latin typeface="Times New Roman" panose="02020603050405020304" pitchFamily="18" charset="0"/>
              <a:cs typeface="Times New Roman" panose="02020603050405020304" pitchFamily="18" charset="0"/>
            </a:endParaRPr>
          </a:p>
          <a:p>
            <a:pPr>
              <a:lnSpc>
                <a:spcPct val="90000"/>
              </a:lnSpc>
            </a:pPr>
            <a:r>
              <a:rPr lang="sr-Latn-BA" sz="2800" b="1" dirty="0">
                <a:solidFill>
                  <a:srgbClr val="C00000"/>
                </a:solidFill>
                <a:latin typeface="Times New Roman" panose="02020603050405020304" pitchFamily="18" charset="0"/>
                <a:cs typeface="Times New Roman" panose="02020603050405020304" pitchFamily="18" charset="0"/>
              </a:rPr>
              <a:t>⁕</a:t>
            </a:r>
            <a:r>
              <a:rPr lang="sr-Latn-BA" sz="2600" dirty="0">
                <a:solidFill>
                  <a:srgbClr val="993300"/>
                </a:solidFill>
              </a:rPr>
              <a:t> </a:t>
            </a:r>
            <a:r>
              <a:rPr lang="sr-Latn-BA" sz="2600" dirty="0">
                <a:latin typeface="Times New Roman" panose="02020603050405020304" pitchFamily="18" charset="0"/>
                <a:cs typeface="Times New Roman" panose="02020603050405020304" pitchFamily="18" charset="0"/>
              </a:rPr>
              <a:t>SA  MINORNIM  KOMPLIKACIJAMA</a:t>
            </a:r>
          </a:p>
          <a:p>
            <a:pPr>
              <a:lnSpc>
                <a:spcPct val="90000"/>
              </a:lnSpc>
            </a:pPr>
            <a:endParaRPr lang="sr-Latn-BA" sz="2600" dirty="0">
              <a:latin typeface="Times New Roman" panose="02020603050405020304" pitchFamily="18" charset="0"/>
              <a:cs typeface="Times New Roman" panose="02020603050405020304" pitchFamily="18" charset="0"/>
            </a:endParaRPr>
          </a:p>
          <a:p>
            <a:pPr>
              <a:lnSpc>
                <a:spcPct val="90000"/>
              </a:lnSpc>
            </a:pPr>
            <a:r>
              <a:rPr lang="sr-Latn-BA" sz="2800" b="1" dirty="0">
                <a:solidFill>
                  <a:srgbClr val="C00000"/>
                </a:solidFill>
                <a:latin typeface="Times New Roman" panose="02020603050405020304" pitchFamily="18" charset="0"/>
                <a:cs typeface="Times New Roman" panose="02020603050405020304" pitchFamily="18" charset="0"/>
              </a:rPr>
              <a:t>⁕</a:t>
            </a:r>
            <a:r>
              <a:rPr lang="sr-Latn-BA" sz="2600" dirty="0">
                <a:solidFill>
                  <a:srgbClr val="993300"/>
                </a:solidFill>
              </a:rPr>
              <a:t> </a:t>
            </a:r>
            <a:r>
              <a:rPr lang="sr-Latn-BA" sz="2600" dirty="0">
                <a:latin typeface="Times New Roman" panose="02020603050405020304" pitchFamily="18" charset="0"/>
                <a:cs typeface="Times New Roman" panose="02020603050405020304" pitchFamily="18" charset="0"/>
              </a:rPr>
              <a:t>JEFTINA</a:t>
            </a:r>
          </a:p>
          <a:p>
            <a:pPr>
              <a:lnSpc>
                <a:spcPct val="90000"/>
              </a:lnSpc>
            </a:pPr>
            <a:endParaRPr lang="sr-Latn-BA" sz="2600" dirty="0">
              <a:latin typeface="Times New Roman" panose="02020603050405020304" pitchFamily="18" charset="0"/>
              <a:cs typeface="Times New Roman" panose="02020603050405020304" pitchFamily="18" charset="0"/>
            </a:endParaRPr>
          </a:p>
          <a:p>
            <a:pPr>
              <a:lnSpc>
                <a:spcPct val="90000"/>
              </a:lnSpc>
            </a:pPr>
            <a:r>
              <a:rPr lang="sr-Latn-BA" sz="2800" b="1" dirty="0">
                <a:solidFill>
                  <a:srgbClr val="C00000"/>
                </a:solidFill>
                <a:latin typeface="Times New Roman" panose="02020603050405020304" pitchFamily="18" charset="0"/>
                <a:cs typeface="Times New Roman" panose="02020603050405020304" pitchFamily="18" charset="0"/>
              </a:rPr>
              <a:t>⁕</a:t>
            </a:r>
            <a:r>
              <a:rPr lang="sr-Latn-BA" sz="2600" dirty="0">
                <a:solidFill>
                  <a:srgbClr val="993300"/>
                </a:solidFill>
              </a:rPr>
              <a:t> </a:t>
            </a:r>
            <a:r>
              <a:rPr lang="sr-Latn-BA" sz="2600" dirty="0">
                <a:latin typeface="Times New Roman" panose="02020603050405020304" pitchFamily="18" charset="0"/>
                <a:cs typeface="Times New Roman" panose="02020603050405020304" pitchFamily="18" charset="0"/>
              </a:rPr>
              <a:t>KOMPLETNO  REVERZIBILNA</a:t>
            </a:r>
          </a:p>
          <a:p>
            <a:pPr>
              <a:lnSpc>
                <a:spcPct val="90000"/>
              </a:lnSpc>
            </a:pPr>
            <a:endParaRPr lang="sr-Latn-BA" sz="2800" dirty="0">
              <a:latin typeface="Times New Roman" panose="02020603050405020304" pitchFamily="18" charset="0"/>
              <a:cs typeface="Times New Roman" panose="02020603050405020304" pitchFamily="18" charset="0"/>
            </a:endParaRPr>
          </a:p>
          <a:p>
            <a:pPr algn="just">
              <a:lnSpc>
                <a:spcPct val="90000"/>
              </a:lnSpc>
            </a:pPr>
            <a:endParaRPr lang="sr-Latn-BA" sz="2800" dirty="0">
              <a:latin typeface="Times New Roman" panose="02020603050405020304" pitchFamily="18" charset="0"/>
              <a:cs typeface="Times New Roman" panose="02020603050405020304" pitchFamily="18" charset="0"/>
            </a:endParaRPr>
          </a:p>
          <a:p>
            <a:pPr algn="just">
              <a:lnSpc>
                <a:spcPct val="90000"/>
              </a:lnSpc>
            </a:pPr>
            <a:endParaRPr lang="sr-Latn-BA" sz="2800" dirty="0">
              <a:latin typeface="Times New Roman" panose="02020603050405020304" pitchFamily="18" charset="0"/>
              <a:cs typeface="Times New Roman" panose="02020603050405020304" pitchFamily="18"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66060" y="5603272"/>
            <a:ext cx="1036773" cy="9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9080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1153" y="838200"/>
            <a:ext cx="10162903" cy="969496"/>
          </a:xfrm>
          <a:prstGeom prst="rect">
            <a:avLst/>
          </a:prstGeom>
        </p:spPr>
        <p:txBody>
          <a:bodyPr wrap="square">
            <a:spAutoFit/>
          </a:bodyPr>
          <a:lstStyle/>
          <a:p>
            <a:pPr algn="just"/>
            <a:r>
              <a:rPr lang="en-US" sz="2200" b="1" dirty="0">
                <a:latin typeface="Times New Roman" panose="02020603050405020304" pitchFamily="18" charset="0"/>
                <a:cs typeface="Times New Roman" panose="02020603050405020304" pitchFamily="18" charset="0"/>
              </a:rPr>
              <a:t>Mechanisms of spinal cord stimulation for the treatment of pain:</a:t>
            </a:r>
          </a:p>
          <a:p>
            <a:pPr algn="just"/>
            <a:r>
              <a:rPr lang="en-US" sz="2200" b="1" dirty="0">
                <a:latin typeface="Times New Roman" panose="02020603050405020304" pitchFamily="18" charset="0"/>
                <a:cs typeface="Times New Roman" panose="02020603050405020304" pitchFamily="18" charset="0"/>
              </a:rPr>
              <a:t>Still in the dark after 50 years</a:t>
            </a:r>
            <a:endParaRPr lang="sr-Latn-BA" sz="2200" b="1" dirty="0">
              <a:latin typeface="Times New Roman" panose="02020603050405020304" pitchFamily="18" charset="0"/>
              <a:cs typeface="Times New Roman" panose="02020603050405020304" pitchFamily="18" charset="0"/>
            </a:endParaRPr>
          </a:p>
          <a:p>
            <a:pPr algn="just"/>
            <a:r>
              <a:rPr lang="en-US" sz="1300" dirty="0">
                <a:solidFill>
                  <a:srgbClr val="FFC000"/>
                </a:solidFill>
                <a:latin typeface="Times New Roman" panose="02020603050405020304" pitchFamily="18" charset="0"/>
                <a:cs typeface="Times New Roman" panose="02020603050405020304" pitchFamily="18" charset="0"/>
              </a:rPr>
              <a:t>Jensen, M. P., &amp; Brownstone, R. M.</a:t>
            </a:r>
            <a:r>
              <a:rPr lang="sr-Latn-BA" sz="1300" dirty="0">
                <a:solidFill>
                  <a:srgbClr val="FFC000"/>
                </a:solidFill>
                <a:latin typeface="Times New Roman" panose="02020603050405020304" pitchFamily="18" charset="0"/>
                <a:cs typeface="Times New Roman" panose="02020603050405020304" pitchFamily="18" charset="0"/>
              </a:rPr>
              <a:t> </a:t>
            </a:r>
            <a:r>
              <a:rPr lang="sr-Latn-BA" sz="1300" i="1" dirty="0">
                <a:solidFill>
                  <a:srgbClr val="FFC000"/>
                </a:solidFill>
                <a:latin typeface="Times New Roman" panose="02020603050405020304" pitchFamily="18" charset="0"/>
                <a:cs typeface="Times New Roman" panose="02020603050405020304" pitchFamily="18" charset="0"/>
              </a:rPr>
              <a:t>Eur J Pain. </a:t>
            </a:r>
            <a:r>
              <a:rPr lang="sr-Latn-BA" sz="1300" b="1" dirty="0">
                <a:solidFill>
                  <a:srgbClr val="FFC000"/>
                </a:solidFill>
                <a:latin typeface="Times New Roman" panose="02020603050405020304" pitchFamily="18" charset="0"/>
                <a:cs typeface="Times New Roman" panose="02020603050405020304" pitchFamily="18" charset="0"/>
              </a:rPr>
              <a:t>2019</a:t>
            </a:r>
            <a:r>
              <a:rPr lang="sr-Latn-BA" sz="1300" dirty="0">
                <a:solidFill>
                  <a:srgbClr val="FFC000"/>
                </a:solidFill>
                <a:latin typeface="Times New Roman" panose="02020603050405020304" pitchFamily="18" charset="0"/>
                <a:cs typeface="Times New Roman" panose="02020603050405020304" pitchFamily="18" charset="0"/>
              </a:rPr>
              <a:t>; 23:652–659.</a:t>
            </a:r>
          </a:p>
        </p:txBody>
      </p:sp>
      <p:sp>
        <p:nvSpPr>
          <p:cNvPr id="2" name="TextBox 1"/>
          <p:cNvSpPr txBox="1"/>
          <p:nvPr/>
        </p:nvSpPr>
        <p:spPr>
          <a:xfrm>
            <a:off x="1071153" y="2209801"/>
            <a:ext cx="10162903" cy="769441"/>
          </a:xfrm>
          <a:prstGeom prst="rect">
            <a:avLst/>
          </a:prstGeom>
          <a:noFill/>
        </p:spPr>
        <p:txBody>
          <a:bodyPr wrap="square" rtlCol="0">
            <a:spAutoFit/>
          </a:bodyPr>
          <a:lstStyle/>
          <a:p>
            <a:pPr algn="just"/>
            <a:r>
              <a:rPr lang="sr-Latn-BA" sz="2200" dirty="0">
                <a:latin typeface="Times New Roman" panose="02020603050405020304" pitchFamily="18" charset="0"/>
                <a:cs typeface="Times New Roman" panose="02020603050405020304" pitchFamily="18" charset="0"/>
              </a:rPr>
              <a:t>SCS indukuje oslobađanje serotonina i norepinefrina u dorzalnim rogovima preko descedentnih puteva iz moždanog stabla.</a:t>
            </a:r>
          </a:p>
        </p:txBody>
      </p:sp>
      <p:sp>
        <p:nvSpPr>
          <p:cNvPr id="3" name="Rectangle 2"/>
          <p:cNvSpPr/>
          <p:nvPr/>
        </p:nvSpPr>
        <p:spPr>
          <a:xfrm>
            <a:off x="1071153" y="3012712"/>
            <a:ext cx="10162903" cy="492443"/>
          </a:xfrm>
          <a:prstGeom prst="rect">
            <a:avLst/>
          </a:prstGeom>
        </p:spPr>
        <p:txBody>
          <a:bodyPr wrap="square">
            <a:spAutoFit/>
          </a:bodyPr>
          <a:lstStyle/>
          <a:p>
            <a:pPr algn="just"/>
            <a:r>
              <a:rPr lang="sr-Latn-BA" sz="1300" dirty="0">
                <a:solidFill>
                  <a:srgbClr val="FFC000"/>
                </a:solidFill>
                <a:latin typeface="Times New Roman" panose="02020603050405020304" pitchFamily="18" charset="0"/>
                <a:cs typeface="Times New Roman" panose="02020603050405020304" pitchFamily="18" charset="0"/>
              </a:rPr>
              <a:t>Von Hehn, C. A., Baron, R., &amp; Woolf, C. J. </a:t>
            </a:r>
            <a:r>
              <a:rPr lang="sr-Latn-BA" sz="1300" i="1" dirty="0">
                <a:solidFill>
                  <a:srgbClr val="FFC000"/>
                </a:solidFill>
                <a:latin typeface="Times New Roman" panose="02020603050405020304" pitchFamily="18" charset="0"/>
                <a:cs typeface="Times New Roman" panose="02020603050405020304" pitchFamily="18" charset="0"/>
              </a:rPr>
              <a:t>Deconstructing the Neuropathic Pain Phenotype to Reveal Neural Mechanisms. Neuron. </a:t>
            </a:r>
            <a:r>
              <a:rPr lang="sr-Latn-BA" sz="1300" b="1" i="1" dirty="0">
                <a:solidFill>
                  <a:srgbClr val="FFC000"/>
                </a:solidFill>
                <a:latin typeface="Times New Roman" panose="02020603050405020304" pitchFamily="18" charset="0"/>
                <a:cs typeface="Times New Roman" panose="02020603050405020304" pitchFamily="18" charset="0"/>
              </a:rPr>
              <a:t>2012</a:t>
            </a:r>
            <a:r>
              <a:rPr lang="sr-Latn-BA" sz="1300" i="1" dirty="0">
                <a:solidFill>
                  <a:srgbClr val="FFC000"/>
                </a:solidFill>
                <a:latin typeface="Times New Roman" panose="02020603050405020304" pitchFamily="18" charset="0"/>
                <a:cs typeface="Times New Roman" panose="02020603050405020304" pitchFamily="18" charset="0"/>
              </a:rPr>
              <a:t>, 73(4), 638–652</a:t>
            </a:r>
            <a:endParaRPr lang="sr-Latn-BA" sz="1300" dirty="0">
              <a:solidFill>
                <a:srgbClr val="FFC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071153" y="3962400"/>
            <a:ext cx="10162903" cy="1169551"/>
          </a:xfrm>
          <a:prstGeom prst="rect">
            <a:avLst/>
          </a:prstGeom>
          <a:noFill/>
        </p:spPr>
        <p:txBody>
          <a:bodyPr wrap="square" rtlCol="0">
            <a:spAutoFit/>
          </a:bodyPr>
          <a:lstStyle/>
          <a:p>
            <a:pPr algn="just"/>
            <a:r>
              <a:rPr lang="sr-Latn-BA" sz="2200" dirty="0">
                <a:latin typeface="Times New Roman" panose="02020603050405020304" pitchFamily="18" charset="0"/>
                <a:cs typeface="Times New Roman" panose="02020603050405020304" pitchFamily="18" charset="0"/>
              </a:rPr>
              <a:t>Električna stimulacija dorzalnih rogova utiče na aktivnost neurona u talamusu i somatosenzornom korteksu.</a:t>
            </a:r>
          </a:p>
          <a:p>
            <a:pPr algn="just"/>
            <a:r>
              <a:rPr lang="sr-Latn-BA" sz="1300" dirty="0">
                <a:solidFill>
                  <a:srgbClr val="FFC000"/>
                </a:solidFill>
                <a:latin typeface="Times New Roman" panose="02020603050405020304" pitchFamily="18" charset="0"/>
                <a:cs typeface="Times New Roman" panose="02020603050405020304" pitchFamily="18" charset="0"/>
              </a:rPr>
              <a:t>Barchini J, Tchachaghaian S, Shamaa P, Jabbur SJ, Meyerson BA, Song Z, Linderoth B, Saade NE. Spinal segmental and supraspinal mechanisms underlying the pain-relieving effects of spinal cor stimulation and experimental study in a rat model of neuropathy. Neuroscience. 2012; 215: 196-208.</a:t>
            </a: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70864" y="5708916"/>
            <a:ext cx="1036773" cy="9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7047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49531" y="609601"/>
            <a:ext cx="9966960" cy="1446550"/>
          </a:xfrm>
          <a:prstGeom prst="rect">
            <a:avLst/>
          </a:prstGeom>
          <a:noFill/>
        </p:spPr>
        <p:txBody>
          <a:bodyPr wrap="square" rtlCol="0">
            <a:spAutoFit/>
          </a:bodyPr>
          <a:lstStyle/>
          <a:p>
            <a:pPr algn="just"/>
            <a:r>
              <a:rPr lang="sr-Latn-BA" sz="2200" dirty="0">
                <a:latin typeface="Times New Roman" panose="02020603050405020304" pitchFamily="18" charset="0"/>
                <a:cs typeface="Times New Roman" panose="02020603050405020304" pitchFamily="18" charset="0"/>
              </a:rPr>
              <a:t>PET dokazuju da SCS povećava krvni protok u talamusu, parijetalnoj asocijativnoj bilateralnoj arei, prednjem cingularnom korteksu i prefrontalnom korteksu – ukazuje da reguliše prag bola u talamusu i parijetlnoj asocijativnoj arei dok su preostala dva segmenta uključena u emocionalne aspekte bola. </a:t>
            </a: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9531" y="2163009"/>
            <a:ext cx="5987143" cy="2971801"/>
          </a:xfrm>
          <a:prstGeom prst="rect">
            <a:avLst/>
          </a:prstGeom>
          <a:noFill/>
          <a:ln>
            <a:noFill/>
          </a:ln>
        </p:spPr>
      </p:pic>
      <p:sp>
        <p:nvSpPr>
          <p:cNvPr id="8" name="Rectangle 7"/>
          <p:cNvSpPr/>
          <p:nvPr/>
        </p:nvSpPr>
        <p:spPr>
          <a:xfrm>
            <a:off x="7371807" y="2743201"/>
            <a:ext cx="3744683" cy="1892826"/>
          </a:xfrm>
          <a:prstGeom prst="rect">
            <a:avLst/>
          </a:prstGeom>
        </p:spPr>
        <p:txBody>
          <a:bodyPr wrap="square">
            <a:spAutoFit/>
          </a:bodyPr>
          <a:lstStyle/>
          <a:p>
            <a:pPr algn="just"/>
            <a:r>
              <a:rPr lang="en-US" sz="800" dirty="0">
                <a:latin typeface="AdvTT28000ce1.B"/>
              </a:rPr>
              <a:t> </a:t>
            </a:r>
            <a:r>
              <a:rPr lang="en-US" sz="1300" dirty="0">
                <a:latin typeface="Times New Roman" panose="02020603050405020304" pitchFamily="18" charset="0"/>
                <a:cs typeface="Times New Roman" panose="02020603050405020304" pitchFamily="18" charset="0"/>
              </a:rPr>
              <a:t>Statistical parametric maps (Z maps) of intensity in normalized images. Comparison of </a:t>
            </a:r>
            <a:r>
              <a:rPr lang="en-US" sz="1300" dirty="0" err="1">
                <a:latin typeface="Times New Roman" panose="02020603050405020304" pitchFamily="18" charset="0"/>
                <a:cs typeface="Times New Roman" panose="02020603050405020304" pitchFamily="18" charset="0"/>
              </a:rPr>
              <a:t>rCBF</a:t>
            </a:r>
            <a:r>
              <a:rPr lang="en-US" sz="1300" dirty="0">
                <a:latin typeface="Times New Roman" panose="02020603050405020304" pitchFamily="18" charset="0"/>
                <a:cs typeface="Times New Roman" panose="02020603050405020304" pitchFamily="18" charset="0"/>
              </a:rPr>
              <a:t> before and after </a:t>
            </a:r>
            <a:r>
              <a:rPr lang="en-US" sz="1300" dirty="0" err="1">
                <a:latin typeface="Times New Roman" panose="02020603050405020304" pitchFamily="18" charset="0"/>
                <a:cs typeface="Times New Roman" panose="02020603050405020304" pitchFamily="18" charset="0"/>
              </a:rPr>
              <a:t>SCS</a:t>
            </a:r>
            <a:r>
              <a:rPr lang="en-US" sz="1300" dirty="0">
                <a:latin typeface="Times New Roman" panose="02020603050405020304" pitchFamily="18" charset="0"/>
                <a:cs typeface="Times New Roman" panose="02020603050405020304" pitchFamily="18" charset="0"/>
              </a:rPr>
              <a:t> shows that </a:t>
            </a:r>
            <a:r>
              <a:rPr lang="en-US" sz="1300" dirty="0" err="1">
                <a:latin typeface="Times New Roman" panose="02020603050405020304" pitchFamily="18" charset="0"/>
                <a:cs typeface="Times New Roman" panose="02020603050405020304" pitchFamily="18" charset="0"/>
              </a:rPr>
              <a:t>rCBF</a:t>
            </a:r>
            <a:r>
              <a:rPr lang="en-US" sz="1300" dirty="0">
                <a:latin typeface="Times New Roman" panose="02020603050405020304" pitchFamily="18" charset="0"/>
                <a:cs typeface="Times New Roman" panose="02020603050405020304" pitchFamily="18" charset="0"/>
              </a:rPr>
              <a:t> is increased after </a:t>
            </a:r>
            <a:r>
              <a:rPr lang="en-US" sz="1300" dirty="0" err="1">
                <a:latin typeface="Times New Roman" panose="02020603050405020304" pitchFamily="18" charset="0"/>
                <a:cs typeface="Times New Roman" panose="02020603050405020304" pitchFamily="18" charset="0"/>
              </a:rPr>
              <a:t>SCS</a:t>
            </a:r>
            <a:r>
              <a:rPr lang="en-US" sz="1300" dirty="0">
                <a:latin typeface="Times New Roman" panose="02020603050405020304" pitchFamily="18" charset="0"/>
                <a:cs typeface="Times New Roman" panose="02020603050405020304" pitchFamily="18" charset="0"/>
              </a:rPr>
              <a:t> in the right thalamus</a:t>
            </a:r>
          </a:p>
          <a:p>
            <a:pPr algn="just"/>
            <a:r>
              <a:rPr lang="sr-Latn-BA" sz="1300" dirty="0">
                <a:latin typeface="Times New Roman" panose="02020603050405020304" pitchFamily="18" charset="0"/>
                <a:cs typeface="Times New Roman" panose="02020603050405020304" pitchFamily="18" charset="0"/>
              </a:rPr>
              <a:t>(A), right orbitofrontal cortex (BA11) (B), left inferior parietal lobule (C), right superior parietal lobule (D), left anterior cingulate cortex (E), and left dorsolateral prefrontal cortex</a:t>
            </a:r>
          </a:p>
          <a:p>
            <a:pPr algn="just"/>
            <a:r>
              <a:rPr lang="sr-Latn-BA" sz="1300" dirty="0">
                <a:latin typeface="Times New Roman" panose="02020603050405020304" pitchFamily="18" charset="0"/>
                <a:cs typeface="Times New Roman" panose="02020603050405020304" pitchFamily="18" charset="0"/>
              </a:rPr>
              <a:t>(F).</a:t>
            </a:r>
          </a:p>
        </p:txBody>
      </p:sp>
      <p:sp>
        <p:nvSpPr>
          <p:cNvPr id="10" name="Rectangle 9"/>
          <p:cNvSpPr/>
          <p:nvPr/>
        </p:nvSpPr>
        <p:spPr>
          <a:xfrm>
            <a:off x="1149531" y="5334000"/>
            <a:ext cx="9966960" cy="734432"/>
          </a:xfrm>
          <a:prstGeom prst="rect">
            <a:avLst/>
          </a:prstGeom>
        </p:spPr>
        <p:txBody>
          <a:bodyPr wrap="square">
            <a:spAutoFit/>
          </a:bodyPr>
          <a:lstStyle/>
          <a:p>
            <a:pPr algn="just">
              <a:lnSpc>
                <a:spcPct val="107000"/>
              </a:lnSpc>
            </a:pPr>
            <a:r>
              <a:rPr lang="sr-Latn-BA" sz="1300"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Haruhiko Kishima, Youichi Saitoh, Satoru Oshino, Koichi Hosomi, Mohamed Ali, Tomoyuki Maruo, Masayuki Hirata, Tetsu Goto, Takufumi Yanagisawa, Masahiko Sumitani, Yasuhiro Osaki, Jun Hatazawa, Toshiki Yoshimine. Modulation of neuronal activity after spinal cord stimulation for neuropathic pain; H215O PET study. Neuroimage. </a:t>
            </a:r>
            <a:r>
              <a:rPr lang="sr-Latn-BA" sz="1300" b="1"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2010</a:t>
            </a:r>
            <a:r>
              <a:rPr lang="sr-Latn-BA" sz="1300"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 49(3): 2564-2569.</a:t>
            </a:r>
            <a:endParaRPr lang="sr-Latn-BA" sz="1300"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88431" y="5789003"/>
            <a:ext cx="1036773" cy="9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5561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32411" y="1295401"/>
            <a:ext cx="9640389" cy="4401205"/>
          </a:xfrm>
          <a:prstGeom prst="rect">
            <a:avLst/>
          </a:prstGeom>
          <a:noFill/>
        </p:spPr>
        <p:txBody>
          <a:bodyPr wrap="square" rtlCol="0">
            <a:spAutoFit/>
          </a:bodyPr>
          <a:lstStyle/>
          <a:p>
            <a:pPr algn="just"/>
            <a:r>
              <a:rPr lang="sr-Latn-BA" sz="2200" dirty="0">
                <a:latin typeface="Times New Roman" panose="02020603050405020304" pitchFamily="18" charset="0"/>
                <a:cs typeface="Times New Roman" panose="02020603050405020304" pitchFamily="18" charset="0"/>
              </a:rPr>
              <a:t>fMRI ukazuje da SCS redukuje afektivne komponente bola modulirajući aktivnost somatosenzornog korteksa smanjujući njegovu vezu sa asocijativnim limbičkim areama. </a:t>
            </a:r>
          </a:p>
          <a:p>
            <a:pPr algn="just"/>
            <a:endParaRPr lang="sr-Latn-BA" sz="2200" dirty="0">
              <a:latin typeface="Times New Roman" panose="02020603050405020304" pitchFamily="18" charset="0"/>
              <a:cs typeface="Times New Roman" panose="02020603050405020304" pitchFamily="18" charset="0"/>
            </a:endParaRPr>
          </a:p>
          <a:p>
            <a:pPr algn="just"/>
            <a:r>
              <a:rPr lang="sr-Latn-BA" sz="1300" dirty="0">
                <a:solidFill>
                  <a:srgbClr val="FFC000"/>
                </a:solidFill>
                <a:latin typeface="Times New Roman" panose="02020603050405020304" pitchFamily="18" charset="0"/>
                <a:cs typeface="Times New Roman" panose="02020603050405020304" pitchFamily="18" charset="0"/>
              </a:rPr>
              <a:t>Qin, C., Yang, X., Wu, M., Farber, J. P., Linderoth, B., &amp; Foreman, R. D. (</a:t>
            </a:r>
            <a:r>
              <a:rPr lang="sr-Latn-BA" sz="1300" b="1" dirty="0">
                <a:solidFill>
                  <a:srgbClr val="FFC000"/>
                </a:solidFill>
                <a:latin typeface="Times New Roman" panose="02020603050405020304" pitchFamily="18" charset="0"/>
                <a:cs typeface="Times New Roman" panose="02020603050405020304" pitchFamily="18" charset="0"/>
              </a:rPr>
              <a:t>2009</a:t>
            </a:r>
            <a:r>
              <a:rPr lang="sr-Latn-BA" sz="1300" dirty="0">
                <a:solidFill>
                  <a:srgbClr val="FFC000"/>
                </a:solidFill>
                <a:latin typeface="Times New Roman" panose="02020603050405020304" pitchFamily="18" charset="0"/>
                <a:cs typeface="Times New Roman" panose="02020603050405020304" pitchFamily="18" charset="0"/>
              </a:rPr>
              <a:t>). </a:t>
            </a:r>
            <a:r>
              <a:rPr lang="sr-Latn-BA" sz="1300" i="1" dirty="0">
                <a:solidFill>
                  <a:srgbClr val="FFC000"/>
                </a:solidFill>
                <a:latin typeface="Times New Roman" panose="02020603050405020304" pitchFamily="18" charset="0"/>
                <a:cs typeface="Times New Roman" panose="02020603050405020304" pitchFamily="18" charset="0"/>
              </a:rPr>
              <a:t>Modulation of neuronal activity in dorsal column nuclei by upper cervical spinal cord stimulation in rats. Neuroscience, 164(2), 770–776</a:t>
            </a:r>
          </a:p>
          <a:p>
            <a:pPr algn="just"/>
            <a:endParaRPr lang="sr-Latn-BA" sz="1300" i="1" dirty="0">
              <a:solidFill>
                <a:srgbClr val="C00000"/>
              </a:solidFill>
              <a:latin typeface="Times New Roman" panose="02020603050405020304" pitchFamily="18" charset="0"/>
              <a:cs typeface="Times New Roman" panose="02020603050405020304" pitchFamily="18" charset="0"/>
            </a:endParaRPr>
          </a:p>
          <a:p>
            <a:pPr algn="just"/>
            <a:endParaRPr lang="sr-Latn-BA" sz="1300" i="1" dirty="0">
              <a:solidFill>
                <a:srgbClr val="C00000"/>
              </a:solidFill>
              <a:latin typeface="Times New Roman" panose="02020603050405020304" pitchFamily="18" charset="0"/>
              <a:cs typeface="Times New Roman" panose="02020603050405020304" pitchFamily="18" charset="0"/>
            </a:endParaRPr>
          </a:p>
          <a:p>
            <a:pPr algn="just"/>
            <a:endParaRPr lang="sr-Latn-BA" sz="1300" i="1" dirty="0">
              <a:solidFill>
                <a:srgbClr val="C00000"/>
              </a:solidFill>
              <a:latin typeface="Times New Roman" panose="02020603050405020304" pitchFamily="18" charset="0"/>
              <a:cs typeface="Times New Roman" panose="02020603050405020304" pitchFamily="18" charset="0"/>
            </a:endParaRPr>
          </a:p>
          <a:p>
            <a:pPr algn="just"/>
            <a:endParaRPr lang="sr-Latn-BA" sz="1300" i="1" dirty="0">
              <a:solidFill>
                <a:srgbClr val="C00000"/>
              </a:solidFill>
              <a:latin typeface="Times New Roman" panose="02020603050405020304" pitchFamily="18" charset="0"/>
              <a:cs typeface="Times New Roman" panose="02020603050405020304" pitchFamily="18" charset="0"/>
            </a:endParaRPr>
          </a:p>
          <a:p>
            <a:pPr algn="just"/>
            <a:r>
              <a:rPr lang="sr-Latn-BA" sz="2200" dirty="0">
                <a:latin typeface="Times New Roman" panose="02020603050405020304" pitchFamily="18" charset="0"/>
                <a:cs typeface="Times New Roman" panose="02020603050405020304" pitchFamily="18" charset="0"/>
              </a:rPr>
              <a:t>Primjenom SCS na modelu glodara ukazuje na redukciju i skraćenje dugoročne potencijacije i modulacije hiperekscitabilnoati WDR neurona u dorzalnim rogovima, vjerovatno povezano sa redukcijom u ekstracel. konc. GABA-e. </a:t>
            </a:r>
          </a:p>
          <a:p>
            <a:pPr algn="just"/>
            <a:endParaRPr lang="sr-Latn-BA" sz="2200" dirty="0">
              <a:latin typeface="Times New Roman" panose="02020603050405020304" pitchFamily="18" charset="0"/>
              <a:cs typeface="Times New Roman" panose="02020603050405020304" pitchFamily="18" charset="0"/>
            </a:endParaRPr>
          </a:p>
          <a:p>
            <a:pPr algn="just"/>
            <a:r>
              <a:rPr lang="sr-Latn-BA" sz="1300" dirty="0">
                <a:solidFill>
                  <a:srgbClr val="FFC000"/>
                </a:solidFill>
                <a:latin typeface="TimesNewRoman"/>
              </a:rPr>
              <a:t>Wallin J, Fiskå A, Tjölsen A, Linderoth B, Hole K. Spinal cord stimulation inhibits longterm potentiation in spinal WDR neurons. Brain Res</a:t>
            </a:r>
            <a:r>
              <a:rPr lang="sr-Latn-BA" sz="1300" b="1" dirty="0">
                <a:solidFill>
                  <a:srgbClr val="FFC000"/>
                </a:solidFill>
                <a:latin typeface="TimesNewRoman"/>
              </a:rPr>
              <a:t>. 2003</a:t>
            </a:r>
            <a:r>
              <a:rPr lang="sr-Latn-BA" sz="1300" dirty="0">
                <a:solidFill>
                  <a:srgbClr val="FFC000"/>
                </a:solidFill>
                <a:latin typeface="TimesNewRoman"/>
              </a:rPr>
              <a:t>;973:39–43</a:t>
            </a:r>
            <a:endParaRPr lang="sr-Latn-BA" sz="1300" dirty="0">
              <a:solidFill>
                <a:srgbClr val="FFC000"/>
              </a:solidFill>
              <a:latin typeface="Times New Roman" panose="02020603050405020304" pitchFamily="18" charset="0"/>
              <a:cs typeface="Times New Roman" panose="02020603050405020304" pitchFamily="18"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72800" y="5696606"/>
            <a:ext cx="1036773" cy="9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0944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416628" y="561702"/>
            <a:ext cx="6650813" cy="3487769"/>
          </a:xfrm>
          <a:prstGeom prst="rect">
            <a:avLst/>
          </a:prstGeom>
          <a:noFill/>
          <a:ln>
            <a:noFill/>
          </a:ln>
        </p:spPr>
      </p:pic>
      <p:sp>
        <p:nvSpPr>
          <p:cNvPr id="7" name="Rectangle 6"/>
          <p:cNvSpPr/>
          <p:nvPr/>
        </p:nvSpPr>
        <p:spPr>
          <a:xfrm>
            <a:off x="1214845" y="4310321"/>
            <a:ext cx="9836331" cy="1169551"/>
          </a:xfrm>
          <a:prstGeom prst="rect">
            <a:avLst/>
          </a:prstGeom>
        </p:spPr>
        <p:txBody>
          <a:bodyPr wrap="square">
            <a:spAutoFit/>
          </a:bodyPr>
          <a:lstStyle/>
          <a:p>
            <a:pPr algn="just"/>
            <a:r>
              <a:rPr lang="en-US" sz="1400" dirty="0">
                <a:latin typeface="Times New Roman" panose="02020603050405020304" pitchFamily="18" charset="0"/>
                <a:cs typeface="Times New Roman" panose="02020603050405020304" pitchFamily="18" charset="0"/>
              </a:rPr>
              <a:t>Schematic illustrating proposed mechanism of action of spinal cord stimulation for pain. Surface stimulation (black electrodes)</a:t>
            </a:r>
            <a:r>
              <a:rPr lang="sr-Latn-BA"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produces electric fields (grey lines) that span dorsal horn islet cells (blue) leading to activation of their dendrites, depolarization, and thus trains of</a:t>
            </a:r>
            <a:r>
              <a:rPr lang="sr-Latn-BA"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action potentials. Islet cells in turn would inhibit transmission between excitatory interneurons (shown as central cells, red and vertical cells, green),</a:t>
            </a:r>
            <a:r>
              <a:rPr lang="sr-Latn-BA"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which would result in reduced activity of projection neurons (shown as lamina I projection neurons, yellow). (cf. Lu and Perl, 2005; Todd, 2017).</a:t>
            </a:r>
            <a:endParaRPr lang="sr-Latn-BA" sz="1400" dirty="0">
              <a:latin typeface="Times New Roman" panose="02020603050405020304" pitchFamily="18" charset="0"/>
              <a:cs typeface="Times New Roman" panose="02020603050405020304" pitchFamily="18" charset="0"/>
            </a:endParaRPr>
          </a:p>
        </p:txBody>
      </p:sp>
      <p:sp>
        <p:nvSpPr>
          <p:cNvPr id="10" name="Rectangle 9"/>
          <p:cNvSpPr/>
          <p:nvPr/>
        </p:nvSpPr>
        <p:spPr>
          <a:xfrm>
            <a:off x="1214845" y="5636218"/>
            <a:ext cx="9836331" cy="492443"/>
          </a:xfrm>
          <a:prstGeom prst="rect">
            <a:avLst/>
          </a:prstGeom>
        </p:spPr>
        <p:txBody>
          <a:bodyPr wrap="square">
            <a:spAutoFit/>
          </a:bodyPr>
          <a:lstStyle/>
          <a:p>
            <a:pPr algn="just"/>
            <a:r>
              <a:rPr lang="en-US" sz="1300" dirty="0">
                <a:solidFill>
                  <a:srgbClr val="FFC000"/>
                </a:solidFill>
                <a:latin typeface="Times New Roman" panose="02020603050405020304" pitchFamily="18" charset="0"/>
                <a:cs typeface="Times New Roman" panose="02020603050405020304" pitchFamily="18" charset="0"/>
              </a:rPr>
              <a:t>Jensen, M. P., &amp; Brownstone, R. M.</a:t>
            </a:r>
            <a:r>
              <a:rPr lang="sr-Latn-BA" sz="1300" dirty="0">
                <a:solidFill>
                  <a:srgbClr val="FFC000"/>
                </a:solidFill>
                <a:latin typeface="Times New Roman" panose="02020603050405020304" pitchFamily="18" charset="0"/>
                <a:cs typeface="Times New Roman" panose="02020603050405020304" pitchFamily="18" charset="0"/>
              </a:rPr>
              <a:t> </a:t>
            </a:r>
            <a:r>
              <a:rPr lang="en-US" sz="1300" b="1" dirty="0">
                <a:solidFill>
                  <a:srgbClr val="FFC000"/>
                </a:solidFill>
                <a:latin typeface="Times New Roman" panose="02020603050405020304" pitchFamily="18" charset="0"/>
                <a:cs typeface="Times New Roman" panose="02020603050405020304" pitchFamily="18" charset="0"/>
              </a:rPr>
              <a:t>Mechanisms of spinal cord stimulation for the treatment of pain:</a:t>
            </a:r>
            <a:r>
              <a:rPr lang="sr-Latn-BA" sz="1300" b="1" dirty="0">
                <a:solidFill>
                  <a:srgbClr val="FFC000"/>
                </a:solidFill>
                <a:latin typeface="Times New Roman" panose="02020603050405020304" pitchFamily="18" charset="0"/>
                <a:cs typeface="Times New Roman" panose="02020603050405020304" pitchFamily="18" charset="0"/>
              </a:rPr>
              <a:t> </a:t>
            </a:r>
            <a:r>
              <a:rPr lang="en-US" sz="1300" b="1" dirty="0">
                <a:solidFill>
                  <a:srgbClr val="FFC000"/>
                </a:solidFill>
                <a:latin typeface="Times New Roman" panose="02020603050405020304" pitchFamily="18" charset="0"/>
                <a:cs typeface="Times New Roman" panose="02020603050405020304" pitchFamily="18" charset="0"/>
              </a:rPr>
              <a:t>Still in the dark after 50 years</a:t>
            </a:r>
            <a:r>
              <a:rPr lang="sr-Latn-BA" sz="1300" b="1" dirty="0">
                <a:solidFill>
                  <a:srgbClr val="FFC000"/>
                </a:solidFill>
                <a:latin typeface="Times New Roman" panose="02020603050405020304" pitchFamily="18" charset="0"/>
                <a:cs typeface="Times New Roman" panose="02020603050405020304" pitchFamily="18" charset="0"/>
              </a:rPr>
              <a:t> </a:t>
            </a:r>
            <a:r>
              <a:rPr lang="sr-Latn-BA" sz="1300" i="1" dirty="0">
                <a:solidFill>
                  <a:srgbClr val="FFC000"/>
                </a:solidFill>
                <a:latin typeface="Times New Roman" panose="02020603050405020304" pitchFamily="18" charset="0"/>
                <a:cs typeface="Times New Roman" panose="02020603050405020304" pitchFamily="18" charset="0"/>
              </a:rPr>
              <a:t>Eur J Pain. </a:t>
            </a:r>
            <a:r>
              <a:rPr lang="sr-Latn-BA" sz="1300" b="1" dirty="0">
                <a:solidFill>
                  <a:srgbClr val="FFC000"/>
                </a:solidFill>
                <a:latin typeface="Times New Roman" panose="02020603050405020304" pitchFamily="18" charset="0"/>
                <a:cs typeface="Times New Roman" panose="02020603050405020304" pitchFamily="18" charset="0"/>
              </a:rPr>
              <a:t>2019</a:t>
            </a:r>
            <a:r>
              <a:rPr lang="sr-Latn-BA" sz="1300" dirty="0">
                <a:solidFill>
                  <a:srgbClr val="FFC000"/>
                </a:solidFill>
                <a:latin typeface="Times New Roman" panose="02020603050405020304" pitchFamily="18" charset="0"/>
                <a:cs typeface="Times New Roman" panose="02020603050405020304" pitchFamily="18" charset="0"/>
              </a:rPr>
              <a:t>; 23:652–659.</a:t>
            </a:r>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6990" y="261704"/>
            <a:ext cx="1036773" cy="9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9628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06285" y="838200"/>
            <a:ext cx="9510941" cy="1446550"/>
          </a:xfrm>
          <a:prstGeom prst="rect">
            <a:avLst/>
          </a:prstGeom>
          <a:noFill/>
        </p:spPr>
        <p:txBody>
          <a:bodyPr wrap="square" rtlCol="0">
            <a:spAutoFit/>
          </a:bodyPr>
          <a:lstStyle/>
          <a:p>
            <a:pPr algn="just"/>
            <a:r>
              <a:rPr lang="sr-Latn-BA" sz="2200" dirty="0">
                <a:latin typeface="Times New Roman" panose="02020603050405020304" pitchFamily="18" charset="0"/>
                <a:cs typeface="Times New Roman" panose="02020603050405020304" pitchFamily="18" charset="0"/>
              </a:rPr>
              <a:t>U toku primjene SCS uočeno je da dolazi do povećanog krvnog protoka u ekstremitetima u dermatomima koji odgovaraju segmentnom nivou implantiranih elektroda. Ova zapažanja vode do eventualnog uspjeha SCS u tretmanu ishemičnih stanja u perifernim vaskularnim oboljenjima. </a:t>
            </a:r>
          </a:p>
        </p:txBody>
      </p:sp>
      <p:sp>
        <p:nvSpPr>
          <p:cNvPr id="7" name="Rectangle 6"/>
          <p:cNvSpPr/>
          <p:nvPr/>
        </p:nvSpPr>
        <p:spPr>
          <a:xfrm>
            <a:off x="1306285" y="2513110"/>
            <a:ext cx="9510941" cy="292388"/>
          </a:xfrm>
          <a:prstGeom prst="rect">
            <a:avLst/>
          </a:prstGeom>
        </p:spPr>
        <p:txBody>
          <a:bodyPr wrap="square">
            <a:spAutoFit/>
          </a:bodyPr>
          <a:lstStyle/>
          <a:p>
            <a:r>
              <a:rPr lang="sr-Latn-BA" sz="1300" dirty="0">
                <a:solidFill>
                  <a:srgbClr val="FFC000"/>
                </a:solidFill>
                <a:latin typeface="Times New Roman" panose="02020603050405020304" pitchFamily="18" charset="0"/>
                <a:cs typeface="Times New Roman" panose="02020603050405020304" pitchFamily="18" charset="0"/>
              </a:rPr>
              <a:t>Vallejo R, Bradley  K,  Kapural  L. </a:t>
            </a:r>
            <a:r>
              <a:rPr lang="en-US" sz="1300" dirty="0">
                <a:solidFill>
                  <a:srgbClr val="FFC000"/>
                </a:solidFill>
                <a:latin typeface="Times New Roman" panose="02020603050405020304" pitchFamily="18" charset="0"/>
                <a:cs typeface="Times New Roman" panose="02020603050405020304" pitchFamily="18" charset="0"/>
              </a:rPr>
              <a:t>Spinal Cord Stimulation in Chronic Pain: Mode of Action</a:t>
            </a:r>
            <a:r>
              <a:rPr lang="sr-Latn-BA" sz="1300" dirty="0">
                <a:solidFill>
                  <a:srgbClr val="FFC000"/>
                </a:solidFill>
                <a:latin typeface="Times New Roman" panose="02020603050405020304" pitchFamily="18" charset="0"/>
                <a:cs typeface="Times New Roman" panose="02020603050405020304" pitchFamily="18" charset="0"/>
              </a:rPr>
              <a:t>. Spine. </a:t>
            </a:r>
            <a:r>
              <a:rPr lang="sr-Latn-BA" sz="1300" b="1" dirty="0">
                <a:solidFill>
                  <a:srgbClr val="FFC000"/>
                </a:solidFill>
                <a:latin typeface="Times New Roman" panose="02020603050405020304" pitchFamily="18" charset="0"/>
                <a:cs typeface="Times New Roman" panose="02020603050405020304" pitchFamily="18" charset="0"/>
              </a:rPr>
              <a:t>2017</a:t>
            </a:r>
            <a:r>
              <a:rPr lang="sr-Latn-BA" sz="1300" dirty="0">
                <a:solidFill>
                  <a:srgbClr val="FFC000"/>
                </a:solidFill>
                <a:latin typeface="Times New Roman" panose="02020603050405020304" pitchFamily="18" charset="0"/>
                <a:cs typeface="Times New Roman" panose="02020603050405020304" pitchFamily="18" charset="0"/>
              </a:rPr>
              <a:t>; S53-S60. </a:t>
            </a:r>
          </a:p>
        </p:txBody>
      </p:sp>
      <p:sp>
        <p:nvSpPr>
          <p:cNvPr id="8" name="TextBox 7"/>
          <p:cNvSpPr txBox="1"/>
          <p:nvPr/>
        </p:nvSpPr>
        <p:spPr>
          <a:xfrm>
            <a:off x="1306285" y="3200400"/>
            <a:ext cx="9510941" cy="1107996"/>
          </a:xfrm>
          <a:prstGeom prst="rect">
            <a:avLst/>
          </a:prstGeom>
          <a:noFill/>
        </p:spPr>
        <p:txBody>
          <a:bodyPr wrap="square" rtlCol="0">
            <a:spAutoFit/>
          </a:bodyPr>
          <a:lstStyle/>
          <a:p>
            <a:pPr algn="just"/>
            <a:r>
              <a:rPr lang="sr-Latn-BA" sz="2200" dirty="0">
                <a:latin typeface="Times New Roman" panose="02020603050405020304" pitchFamily="18" charset="0"/>
                <a:cs typeface="Times New Roman" panose="02020603050405020304" pitchFamily="18" charset="0"/>
              </a:rPr>
              <a:t>Uloga glijalnih ćelija (astrociti) u nastanu neuropatske boli-modulišu aktivnost neurotransmitera i koncentraciju citokina. U stanju su da razaznaju obrazac stimulacije. </a:t>
            </a:r>
          </a:p>
        </p:txBody>
      </p:sp>
      <p:sp>
        <p:nvSpPr>
          <p:cNvPr id="9" name="Rectangle 8"/>
          <p:cNvSpPr/>
          <p:nvPr/>
        </p:nvSpPr>
        <p:spPr>
          <a:xfrm>
            <a:off x="1306285" y="4953001"/>
            <a:ext cx="9510941" cy="569387"/>
          </a:xfrm>
          <a:prstGeom prst="rect">
            <a:avLst/>
          </a:prstGeom>
        </p:spPr>
        <p:txBody>
          <a:bodyPr wrap="square">
            <a:spAutoFit/>
          </a:bodyPr>
          <a:lstStyle/>
          <a:p>
            <a:pPr algn="just"/>
            <a:r>
              <a:rPr lang="sr-Latn-BA" sz="1300" dirty="0">
                <a:solidFill>
                  <a:srgbClr val="FFC000"/>
                </a:solidFill>
                <a:latin typeface="TimesNewRoman"/>
              </a:rPr>
              <a:t>Todd KJ, Darabid H, Robitaille R. Perisynaptic glia discriminate patterns of motor nerve </a:t>
            </a:r>
            <a:r>
              <a:rPr lang="en-US" sz="1300" dirty="0">
                <a:solidFill>
                  <a:srgbClr val="FFC000"/>
                </a:solidFill>
                <a:latin typeface="TimesNewRoman"/>
              </a:rPr>
              <a:t>activity and influence plasticity at the neuromuscular junction. J </a:t>
            </a:r>
            <a:r>
              <a:rPr lang="en-US" sz="1300" dirty="0" err="1">
                <a:solidFill>
                  <a:srgbClr val="FFC000"/>
                </a:solidFill>
                <a:latin typeface="TimesNewRoman"/>
              </a:rPr>
              <a:t>Neurosci</a:t>
            </a:r>
            <a:r>
              <a:rPr lang="en-US" sz="1300" dirty="0">
                <a:solidFill>
                  <a:srgbClr val="FFC000"/>
                </a:solidFill>
                <a:latin typeface="TimesNewRoman"/>
              </a:rPr>
              <a:t>.</a:t>
            </a:r>
            <a:r>
              <a:rPr lang="sr-Latn-BA" sz="1300" dirty="0">
                <a:solidFill>
                  <a:srgbClr val="FFC000"/>
                </a:solidFill>
                <a:latin typeface="TimesNewRoman"/>
              </a:rPr>
              <a:t> </a:t>
            </a:r>
            <a:r>
              <a:rPr lang="sr-Latn-BA" sz="1300" b="1" dirty="0">
                <a:solidFill>
                  <a:srgbClr val="FFC000"/>
                </a:solidFill>
                <a:latin typeface="TimesNewRoman"/>
              </a:rPr>
              <a:t>2010</a:t>
            </a:r>
            <a:r>
              <a:rPr lang="sr-Latn-BA" sz="1300" dirty="0">
                <a:solidFill>
                  <a:srgbClr val="FFC000"/>
                </a:solidFill>
                <a:latin typeface="TimesNewRoman"/>
              </a:rPr>
              <a:t>;30(35):11870-82</a:t>
            </a:r>
            <a:r>
              <a:rPr lang="sr-Latn-BA" dirty="0">
                <a:solidFill>
                  <a:srgbClr val="FFC000"/>
                </a:solidFill>
                <a:latin typeface="TimesNewRoman"/>
              </a:rPr>
              <a:t>.</a:t>
            </a:r>
            <a:endParaRPr lang="sr-Latn-BA" dirty="0">
              <a:solidFill>
                <a:srgbClr val="FFC000"/>
              </a:solidFill>
            </a:endParaRPr>
          </a:p>
        </p:txBody>
      </p:sp>
      <p:sp>
        <p:nvSpPr>
          <p:cNvPr id="10" name="Rectangle 9"/>
          <p:cNvSpPr/>
          <p:nvPr/>
        </p:nvSpPr>
        <p:spPr>
          <a:xfrm>
            <a:off x="1306285" y="4384358"/>
            <a:ext cx="9510941" cy="292388"/>
          </a:xfrm>
          <a:prstGeom prst="rect">
            <a:avLst/>
          </a:prstGeom>
        </p:spPr>
        <p:txBody>
          <a:bodyPr wrap="square">
            <a:spAutoFit/>
          </a:bodyPr>
          <a:lstStyle/>
          <a:p>
            <a:pPr algn="just"/>
            <a:r>
              <a:rPr lang="en-US" sz="1300" dirty="0">
                <a:solidFill>
                  <a:srgbClr val="FFC000"/>
                </a:solidFill>
                <a:latin typeface="TimesNewRoman"/>
              </a:rPr>
              <a:t>Milligan ED, Watkins </a:t>
            </a:r>
            <a:r>
              <a:rPr lang="en-US" sz="1300" dirty="0" err="1">
                <a:solidFill>
                  <a:srgbClr val="FFC000"/>
                </a:solidFill>
                <a:latin typeface="TimesNewRoman"/>
              </a:rPr>
              <a:t>LR</a:t>
            </a:r>
            <a:r>
              <a:rPr lang="en-US" sz="1300" dirty="0">
                <a:solidFill>
                  <a:srgbClr val="FFC000"/>
                </a:solidFill>
                <a:latin typeface="TimesNewRoman"/>
              </a:rPr>
              <a:t>. Pathological and protective roles of glia in chronic pain. Nat</a:t>
            </a:r>
            <a:r>
              <a:rPr lang="sr-Latn-BA" sz="1300" dirty="0">
                <a:solidFill>
                  <a:srgbClr val="FFC000"/>
                </a:solidFill>
                <a:latin typeface="TimesNewRoman"/>
              </a:rPr>
              <a:t> Rev Neurosci. </a:t>
            </a:r>
            <a:r>
              <a:rPr lang="sr-Latn-BA" sz="1300" b="1" dirty="0">
                <a:solidFill>
                  <a:srgbClr val="FFC000"/>
                </a:solidFill>
                <a:latin typeface="TimesNewRoman"/>
              </a:rPr>
              <a:t>2009</a:t>
            </a:r>
            <a:r>
              <a:rPr lang="sr-Latn-BA" sz="1300" dirty="0">
                <a:solidFill>
                  <a:srgbClr val="FFC000"/>
                </a:solidFill>
                <a:latin typeface="TimesNewRoman"/>
              </a:rPr>
              <a:t>;10(1):23-36.</a:t>
            </a:r>
            <a:endParaRPr lang="sr-Latn-BA" sz="1300" dirty="0">
              <a:solidFill>
                <a:srgbClr val="FFC000"/>
              </a:solidFill>
            </a:endParaRPr>
          </a:p>
        </p:txBody>
      </p:sp>
      <p:pic>
        <p:nvPicPr>
          <p:cNvPr id="11" name="Picture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17226" y="5669727"/>
            <a:ext cx="1036773" cy="9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874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3200" y="1371600"/>
            <a:ext cx="6552728" cy="2945422"/>
          </a:xfrm>
          <a:prstGeom prst="rect">
            <a:avLst/>
          </a:prstGeom>
          <a:noFill/>
        </p:spPr>
        <p:txBody>
          <a:bodyPr wrap="square" rtlCol="0">
            <a:spAutoFit/>
          </a:bodyPr>
          <a:lstStyle/>
          <a:p>
            <a:pPr algn="ctr">
              <a:lnSpc>
                <a:spcPct val="90000"/>
              </a:lnSpc>
            </a:pPr>
            <a:r>
              <a:rPr lang="sr-Latn-BA" sz="2400" b="1" dirty="0">
                <a:latin typeface="Times New Roman" panose="02020603050405020304" pitchFamily="18" charset="0"/>
                <a:cs typeface="Times New Roman" panose="02020603050405020304" pitchFamily="18" charset="0"/>
              </a:rPr>
              <a:t>NOVI   MODALITETI</a:t>
            </a:r>
          </a:p>
          <a:p>
            <a:pPr algn="ctr">
              <a:lnSpc>
                <a:spcPct val="90000"/>
              </a:lnSpc>
            </a:pPr>
            <a:endParaRPr lang="sr-Latn-BA" sz="2400" b="1" dirty="0">
              <a:latin typeface="Times New Roman" panose="02020603050405020304" pitchFamily="18" charset="0"/>
              <a:cs typeface="Times New Roman" panose="02020603050405020304" pitchFamily="18" charset="0"/>
            </a:endParaRPr>
          </a:p>
          <a:p>
            <a:pPr algn="ctr">
              <a:lnSpc>
                <a:spcPct val="90000"/>
              </a:lnSpc>
            </a:pPr>
            <a:endParaRPr lang="sr-Latn-BA" sz="2400" b="1" dirty="0">
              <a:latin typeface="Times New Roman" panose="02020603050405020304" pitchFamily="18" charset="0"/>
              <a:cs typeface="Times New Roman" panose="02020603050405020304" pitchFamily="18" charset="0"/>
            </a:endParaRPr>
          </a:p>
          <a:p>
            <a:pPr algn="ctr">
              <a:lnSpc>
                <a:spcPct val="90000"/>
              </a:lnSpc>
            </a:pPr>
            <a:endParaRPr lang="sr-Latn-BA" sz="2400" b="1" dirty="0">
              <a:latin typeface="Times New Roman" panose="02020603050405020304" pitchFamily="18" charset="0"/>
              <a:cs typeface="Times New Roman" panose="02020603050405020304" pitchFamily="18" charset="0"/>
            </a:endParaRPr>
          </a:p>
          <a:p>
            <a:pPr algn="ctr">
              <a:lnSpc>
                <a:spcPct val="90000"/>
              </a:lnSpc>
            </a:pPr>
            <a:r>
              <a:rPr lang="sr-Latn-BA" sz="2200" dirty="0">
                <a:solidFill>
                  <a:srgbClr val="FFC000"/>
                </a:solidFill>
                <a:latin typeface="Times New Roman" panose="02020603050405020304" pitchFamily="18" charset="0"/>
                <a:cs typeface="Times New Roman" panose="02020603050405020304" pitchFamily="18" charset="0"/>
              </a:rPr>
              <a:t>BURST STIMULATION</a:t>
            </a:r>
          </a:p>
          <a:p>
            <a:pPr algn="ctr">
              <a:lnSpc>
                <a:spcPct val="90000"/>
              </a:lnSpc>
            </a:pPr>
            <a:endParaRPr lang="sr-Latn-BA" sz="2200" b="1" dirty="0">
              <a:solidFill>
                <a:srgbClr val="FFC000"/>
              </a:solidFill>
              <a:latin typeface="Times New Roman" panose="02020603050405020304" pitchFamily="18" charset="0"/>
              <a:cs typeface="Times New Roman" panose="02020603050405020304" pitchFamily="18" charset="0"/>
            </a:endParaRPr>
          </a:p>
          <a:p>
            <a:pPr algn="ctr">
              <a:lnSpc>
                <a:spcPct val="90000"/>
              </a:lnSpc>
            </a:pPr>
            <a:r>
              <a:rPr lang="sr-Latn-BA" sz="2200" dirty="0">
                <a:solidFill>
                  <a:srgbClr val="FFC000"/>
                </a:solidFill>
                <a:latin typeface="Times New Roman" panose="02020603050405020304" pitchFamily="18" charset="0"/>
                <a:cs typeface="Times New Roman" panose="02020603050405020304" pitchFamily="18" charset="0"/>
              </a:rPr>
              <a:t>HIGH-FREQUENCY STIMULATION</a:t>
            </a:r>
          </a:p>
          <a:p>
            <a:pPr algn="ctr">
              <a:lnSpc>
                <a:spcPct val="90000"/>
              </a:lnSpc>
            </a:pPr>
            <a:endParaRPr lang="sr-Latn-BA" sz="2200" b="1" dirty="0">
              <a:solidFill>
                <a:srgbClr val="FFC000"/>
              </a:solidFill>
              <a:latin typeface="Times New Roman" panose="02020603050405020304" pitchFamily="18" charset="0"/>
              <a:cs typeface="Times New Roman" panose="02020603050405020304" pitchFamily="18" charset="0"/>
            </a:endParaRPr>
          </a:p>
          <a:p>
            <a:pPr algn="ctr">
              <a:lnSpc>
                <a:spcPct val="90000"/>
              </a:lnSpc>
            </a:pPr>
            <a:r>
              <a:rPr lang="sr-Latn-BA" sz="2200" dirty="0">
                <a:solidFill>
                  <a:srgbClr val="FFC000"/>
                </a:solidFill>
                <a:latin typeface="Times New Roman" panose="02020603050405020304" pitchFamily="18" charset="0"/>
                <a:cs typeface="Times New Roman" panose="02020603050405020304" pitchFamily="18" charset="0"/>
              </a:rPr>
              <a:t>DORSAL ROOT GANGLION STIMULATION</a:t>
            </a:r>
            <a:endParaRPr lang="sr-Latn-BA" sz="2200" b="1" dirty="0">
              <a:solidFill>
                <a:srgbClr val="FFC000"/>
              </a:solidFill>
              <a:latin typeface="Times New Roman" panose="02020603050405020304" pitchFamily="18" charset="0"/>
              <a:cs typeface="Times New Roman" panose="02020603050405020304" pitchFamily="18"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1859" y="5656664"/>
            <a:ext cx="1036773" cy="9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3346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52600" y="689771"/>
            <a:ext cx="8686800" cy="812530"/>
          </a:xfrm>
          <a:prstGeom prst="rect">
            <a:avLst/>
          </a:prstGeom>
          <a:noFill/>
        </p:spPr>
        <p:txBody>
          <a:bodyPr wrap="square" rtlCol="0">
            <a:spAutoFit/>
          </a:bodyPr>
          <a:lstStyle/>
          <a:p>
            <a:pPr algn="ctr">
              <a:lnSpc>
                <a:spcPct val="90000"/>
              </a:lnSpc>
            </a:pPr>
            <a:r>
              <a:rPr lang="sr-Latn-BA" sz="2600" b="1" spc="-150" dirty="0">
                <a:solidFill>
                  <a:srgbClr val="FFC000"/>
                </a:solidFill>
                <a:latin typeface="Times New Roman" panose="02020603050405020304" pitchFamily="18" charset="0"/>
                <a:cs typeface="Times New Roman" panose="02020603050405020304" pitchFamily="18" charset="0"/>
              </a:rPr>
              <a:t>SELEKCIONI   KRITERIJUMI  U  IZBORU  PACIJENTA  ZA  SCS</a:t>
            </a:r>
          </a:p>
        </p:txBody>
      </p:sp>
      <p:sp>
        <p:nvSpPr>
          <p:cNvPr id="7" name="TextBox 6"/>
          <p:cNvSpPr txBox="1"/>
          <p:nvPr/>
        </p:nvSpPr>
        <p:spPr>
          <a:xfrm>
            <a:off x="1676400" y="1447800"/>
            <a:ext cx="8839200" cy="4468916"/>
          </a:xfrm>
          <a:prstGeom prst="rect">
            <a:avLst/>
          </a:prstGeom>
          <a:noFill/>
        </p:spPr>
        <p:txBody>
          <a:bodyPr wrap="square" rtlCol="0">
            <a:spAutoFit/>
          </a:bodyPr>
          <a:lstStyle/>
          <a:p>
            <a:pPr algn="just">
              <a:lnSpc>
                <a:spcPct val="90000"/>
              </a:lnSpc>
            </a:pPr>
            <a:r>
              <a:rPr lang="sr-Latn-BA" sz="2800" b="1" dirty="0">
                <a:solidFill>
                  <a:srgbClr val="C00000"/>
                </a:solidFill>
                <a:latin typeface="Times New Roman" panose="02020603050405020304" pitchFamily="18" charset="0"/>
                <a:cs typeface="Times New Roman" panose="02020603050405020304" pitchFamily="18" charset="0"/>
              </a:rPr>
              <a:t>⁕</a:t>
            </a:r>
            <a:r>
              <a:rPr lang="sr-Latn-BA" sz="2400" b="1" dirty="0">
                <a:solidFill>
                  <a:srgbClr val="C00000"/>
                </a:solidFill>
                <a:latin typeface="Times New Roman" panose="02020603050405020304" pitchFamily="18" charset="0"/>
                <a:cs typeface="Times New Roman" panose="02020603050405020304" pitchFamily="18" charset="0"/>
              </a:rPr>
              <a:t> </a:t>
            </a:r>
            <a:r>
              <a:rPr lang="sr-Latn-BA" sz="2400" dirty="0">
                <a:latin typeface="Times New Roman" panose="02020603050405020304" pitchFamily="18" charset="0"/>
                <a:cs typeface="Times New Roman" panose="02020603050405020304" pitchFamily="18" charset="0"/>
              </a:rPr>
              <a:t>hronična neuropatska bol</a:t>
            </a:r>
          </a:p>
          <a:p>
            <a:pPr algn="just">
              <a:lnSpc>
                <a:spcPct val="90000"/>
              </a:lnSpc>
            </a:pPr>
            <a:endParaRPr lang="sr-Latn-BA" sz="2000" dirty="0">
              <a:solidFill>
                <a:srgbClr val="FFC000"/>
              </a:solidFill>
              <a:latin typeface="Times New Roman" panose="02020603050405020304" pitchFamily="18" charset="0"/>
              <a:cs typeface="Times New Roman" panose="02020603050405020304" pitchFamily="18" charset="0"/>
            </a:endParaRPr>
          </a:p>
          <a:p>
            <a:pPr algn="just">
              <a:lnSpc>
                <a:spcPct val="90000"/>
              </a:lnSpc>
            </a:pPr>
            <a:r>
              <a:rPr lang="sr-Latn-BA" sz="2800" b="1" dirty="0">
                <a:solidFill>
                  <a:srgbClr val="C00000"/>
                </a:solidFill>
                <a:latin typeface="Times New Roman" panose="02020603050405020304" pitchFamily="18" charset="0"/>
                <a:cs typeface="Times New Roman" panose="02020603050405020304" pitchFamily="18" charset="0"/>
              </a:rPr>
              <a:t>⁕</a:t>
            </a:r>
            <a:r>
              <a:rPr lang="sr-Latn-BA" sz="2400" b="1" dirty="0">
                <a:solidFill>
                  <a:srgbClr val="C00000"/>
                </a:solidFill>
                <a:latin typeface="Times New Roman" panose="02020603050405020304" pitchFamily="18" charset="0"/>
                <a:cs typeface="Times New Roman" panose="02020603050405020304" pitchFamily="18" charset="0"/>
              </a:rPr>
              <a:t> </a:t>
            </a:r>
            <a:r>
              <a:rPr lang="sr-Latn-BA" sz="2400" dirty="0">
                <a:latin typeface="Times New Roman" panose="02020603050405020304" pitchFamily="18" charset="0"/>
                <a:cs typeface="Times New Roman" panose="02020603050405020304" pitchFamily="18" charset="0"/>
              </a:rPr>
              <a:t>neuspjeh konvencionalnog  liječenja</a:t>
            </a:r>
          </a:p>
          <a:p>
            <a:pPr algn="just">
              <a:lnSpc>
                <a:spcPct val="90000"/>
              </a:lnSpc>
            </a:pPr>
            <a:endParaRPr lang="sr-Latn-BA" sz="2000" dirty="0">
              <a:solidFill>
                <a:srgbClr val="FFC000"/>
              </a:solidFill>
              <a:latin typeface="Times New Roman" panose="02020603050405020304" pitchFamily="18" charset="0"/>
              <a:cs typeface="Times New Roman" panose="02020603050405020304" pitchFamily="18" charset="0"/>
            </a:endParaRPr>
          </a:p>
          <a:p>
            <a:pPr algn="just">
              <a:lnSpc>
                <a:spcPct val="90000"/>
              </a:lnSpc>
            </a:pPr>
            <a:r>
              <a:rPr lang="sr-Latn-BA" sz="2800" b="1" dirty="0">
                <a:solidFill>
                  <a:srgbClr val="C00000"/>
                </a:solidFill>
                <a:latin typeface="Times New Roman" panose="02020603050405020304" pitchFamily="18" charset="0"/>
                <a:cs typeface="Times New Roman" panose="02020603050405020304" pitchFamily="18" charset="0"/>
              </a:rPr>
              <a:t>⁕</a:t>
            </a:r>
            <a:r>
              <a:rPr lang="sr-Latn-BA" sz="2400" b="1" dirty="0">
                <a:solidFill>
                  <a:srgbClr val="C00000"/>
                </a:solidFill>
                <a:latin typeface="Times New Roman" panose="02020603050405020304" pitchFamily="18" charset="0"/>
                <a:cs typeface="Times New Roman" panose="02020603050405020304" pitchFamily="18" charset="0"/>
              </a:rPr>
              <a:t> </a:t>
            </a:r>
            <a:r>
              <a:rPr lang="sr-Latn-BA" sz="2400" dirty="0">
                <a:latin typeface="Times New Roman" panose="02020603050405020304" pitchFamily="18" charset="0"/>
                <a:cs typeface="Times New Roman" panose="02020603050405020304" pitchFamily="18" charset="0"/>
              </a:rPr>
              <a:t>psihološka  evaluacija isključuje  neko psihijatrijsko  oboljenje</a:t>
            </a:r>
          </a:p>
          <a:p>
            <a:pPr algn="just">
              <a:lnSpc>
                <a:spcPct val="90000"/>
              </a:lnSpc>
            </a:pPr>
            <a:r>
              <a:rPr lang="sr-Latn-BA" sz="2400" dirty="0">
                <a:latin typeface="Times New Roman" panose="02020603050405020304" pitchFamily="18" charset="0"/>
                <a:cs typeface="Times New Roman" panose="02020603050405020304" pitchFamily="18" charset="0"/>
              </a:rPr>
              <a:t>   kao  podlogu</a:t>
            </a:r>
          </a:p>
          <a:p>
            <a:pPr algn="just">
              <a:lnSpc>
                <a:spcPct val="90000"/>
              </a:lnSpc>
            </a:pPr>
            <a:endParaRPr lang="sr-Latn-BA" sz="2000" dirty="0">
              <a:solidFill>
                <a:srgbClr val="FFC000"/>
              </a:solidFill>
              <a:latin typeface="Times New Roman" panose="02020603050405020304" pitchFamily="18" charset="0"/>
              <a:cs typeface="Times New Roman" panose="02020603050405020304" pitchFamily="18" charset="0"/>
            </a:endParaRPr>
          </a:p>
          <a:p>
            <a:pPr algn="just">
              <a:lnSpc>
                <a:spcPct val="90000"/>
              </a:lnSpc>
            </a:pPr>
            <a:r>
              <a:rPr lang="sr-Latn-BA" sz="2800" b="1" dirty="0">
                <a:solidFill>
                  <a:srgbClr val="C00000"/>
                </a:solidFill>
                <a:latin typeface="Times New Roman" panose="02020603050405020304" pitchFamily="18" charset="0"/>
                <a:cs typeface="Times New Roman" panose="02020603050405020304" pitchFamily="18" charset="0"/>
              </a:rPr>
              <a:t>⁕</a:t>
            </a:r>
            <a:r>
              <a:rPr lang="sr-Latn-BA" sz="2400" b="1" dirty="0">
                <a:solidFill>
                  <a:srgbClr val="C00000"/>
                </a:solidFill>
                <a:latin typeface="Times New Roman" panose="02020603050405020304" pitchFamily="18" charset="0"/>
                <a:cs typeface="Times New Roman" panose="02020603050405020304" pitchFamily="18" charset="0"/>
              </a:rPr>
              <a:t> </a:t>
            </a:r>
            <a:r>
              <a:rPr lang="sr-Latn-BA" sz="2400" dirty="0">
                <a:latin typeface="Times New Roman" panose="02020603050405020304" pitchFamily="18" charset="0"/>
                <a:cs typeface="Times New Roman" panose="02020603050405020304" pitchFamily="18" charset="0"/>
              </a:rPr>
              <a:t>isključena  mogućnost  drugog hirurškog  liječenja</a:t>
            </a:r>
          </a:p>
          <a:p>
            <a:pPr algn="just">
              <a:lnSpc>
                <a:spcPct val="90000"/>
              </a:lnSpc>
            </a:pPr>
            <a:endParaRPr lang="sr-Latn-BA" sz="2000" dirty="0">
              <a:solidFill>
                <a:srgbClr val="FFC000"/>
              </a:solidFill>
              <a:latin typeface="Times New Roman" panose="02020603050405020304" pitchFamily="18" charset="0"/>
              <a:cs typeface="Times New Roman" panose="02020603050405020304" pitchFamily="18" charset="0"/>
            </a:endParaRPr>
          </a:p>
          <a:p>
            <a:pPr algn="just">
              <a:lnSpc>
                <a:spcPct val="90000"/>
              </a:lnSpc>
            </a:pPr>
            <a:r>
              <a:rPr lang="sr-Latn-BA" sz="2800" b="1" dirty="0">
                <a:solidFill>
                  <a:srgbClr val="C00000"/>
                </a:solidFill>
                <a:latin typeface="Times New Roman" panose="02020603050405020304" pitchFamily="18" charset="0"/>
                <a:cs typeface="Times New Roman" panose="02020603050405020304" pitchFamily="18" charset="0"/>
              </a:rPr>
              <a:t>⁕</a:t>
            </a:r>
            <a:r>
              <a:rPr lang="sr-Latn-BA" sz="2400" b="1" dirty="0">
                <a:solidFill>
                  <a:srgbClr val="C00000"/>
                </a:solidFill>
                <a:latin typeface="Times New Roman" panose="02020603050405020304" pitchFamily="18" charset="0"/>
                <a:cs typeface="Times New Roman" panose="02020603050405020304" pitchFamily="18" charset="0"/>
              </a:rPr>
              <a:t> </a:t>
            </a:r>
            <a:r>
              <a:rPr lang="sr-Latn-BA" sz="2400" dirty="0">
                <a:latin typeface="Times New Roman" panose="02020603050405020304" pitchFamily="18" charset="0"/>
                <a:cs typeface="Times New Roman" panose="02020603050405020304" pitchFamily="18" charset="0"/>
              </a:rPr>
              <a:t>pacijent  je  u  stanju  rukovati  scs  sistemom, imati razumna</a:t>
            </a:r>
          </a:p>
          <a:p>
            <a:pPr algn="just">
              <a:lnSpc>
                <a:spcPct val="90000"/>
              </a:lnSpc>
            </a:pPr>
            <a:r>
              <a:rPr lang="sr-Latn-BA" sz="2400" dirty="0">
                <a:latin typeface="Times New Roman" panose="02020603050405020304" pitchFamily="18" charset="0"/>
                <a:cs typeface="Times New Roman" panose="02020603050405020304" pitchFamily="18" charset="0"/>
              </a:rPr>
              <a:t>   očekivanja i biti motivisan </a:t>
            </a:r>
          </a:p>
          <a:p>
            <a:pPr algn="just">
              <a:lnSpc>
                <a:spcPct val="90000"/>
              </a:lnSpc>
            </a:pPr>
            <a:endParaRPr lang="sr-Latn-BA" sz="2000" dirty="0">
              <a:solidFill>
                <a:srgbClr val="FFC000"/>
              </a:solidFill>
              <a:latin typeface="Times New Roman" panose="02020603050405020304" pitchFamily="18" charset="0"/>
              <a:cs typeface="Times New Roman" panose="02020603050405020304" pitchFamily="18" charset="0"/>
            </a:endParaRPr>
          </a:p>
          <a:p>
            <a:pPr algn="just">
              <a:lnSpc>
                <a:spcPct val="90000"/>
              </a:lnSpc>
            </a:pPr>
            <a:r>
              <a:rPr lang="sr-Latn-BA" sz="2800" b="1" dirty="0">
                <a:solidFill>
                  <a:srgbClr val="C00000"/>
                </a:solidFill>
                <a:latin typeface="Times New Roman" panose="02020603050405020304" pitchFamily="18" charset="0"/>
                <a:cs typeface="Times New Roman" panose="02020603050405020304" pitchFamily="18" charset="0"/>
              </a:rPr>
              <a:t>⁕</a:t>
            </a:r>
            <a:r>
              <a:rPr lang="sr-Latn-BA" sz="2400" b="1" dirty="0">
                <a:solidFill>
                  <a:srgbClr val="C00000"/>
                </a:solidFill>
                <a:latin typeface="Times New Roman" panose="02020603050405020304" pitchFamily="18" charset="0"/>
                <a:cs typeface="Times New Roman" panose="02020603050405020304" pitchFamily="18" charset="0"/>
              </a:rPr>
              <a:t> </a:t>
            </a:r>
            <a:r>
              <a:rPr lang="sr-Latn-BA" sz="2400" dirty="0">
                <a:latin typeface="Times New Roman" panose="02020603050405020304" pitchFamily="18" charset="0"/>
                <a:cs typeface="Times New Roman" panose="02020603050405020304" pitchFamily="18" charset="0"/>
              </a:rPr>
              <a:t>u trenutku pripreme i provođenja procedure nije u sudskom procesu.</a:t>
            </a:r>
          </a:p>
        </p:txBody>
      </p:sp>
      <p:pic>
        <p:nvPicPr>
          <p:cNvPr id="8" name="Pict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699" y="5761167"/>
            <a:ext cx="1036773" cy="9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2303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81200" y="914401"/>
            <a:ext cx="4276164" cy="4770537"/>
          </a:xfrm>
          <a:prstGeom prst="rect">
            <a:avLst/>
          </a:prstGeom>
          <a:noFill/>
        </p:spPr>
        <p:txBody>
          <a:bodyPr wrap="square" rtlCol="0">
            <a:spAutoFit/>
          </a:bodyPr>
          <a:lstStyle/>
          <a:p>
            <a:r>
              <a:rPr lang="sr-Latn-BA" sz="2800" b="1" dirty="0">
                <a:solidFill>
                  <a:srgbClr val="C00000"/>
                </a:solidFill>
                <a:latin typeface="Times New Roman" panose="02020603050405020304" pitchFamily="18" charset="0"/>
                <a:cs typeface="Times New Roman" panose="02020603050405020304" pitchFamily="18" charset="0"/>
              </a:rPr>
              <a:t>⁕</a:t>
            </a:r>
            <a:r>
              <a:rPr lang="sr-Latn-BA" sz="2400" b="1" dirty="0">
                <a:solidFill>
                  <a:srgbClr val="C00000"/>
                </a:solidFill>
                <a:latin typeface="Times New Roman" panose="02020603050405020304" pitchFamily="18" charset="0"/>
                <a:cs typeface="Times New Roman" panose="02020603050405020304" pitchFamily="18" charset="0"/>
              </a:rPr>
              <a:t> </a:t>
            </a:r>
            <a:r>
              <a:rPr lang="sr-Latn-BA" sz="2400" dirty="0">
                <a:latin typeface="Times New Roman" panose="02020603050405020304" pitchFamily="18" charset="0"/>
                <a:cs typeface="Times New Roman" panose="02020603050405020304" pitchFamily="18" charset="0"/>
              </a:rPr>
              <a:t>NEUROHIRURG</a:t>
            </a:r>
          </a:p>
          <a:p>
            <a:endParaRPr lang="sr-Latn-BA" dirty="0">
              <a:latin typeface="Times New Roman" panose="02020603050405020304" pitchFamily="18" charset="0"/>
              <a:cs typeface="Times New Roman" panose="02020603050405020304" pitchFamily="18" charset="0"/>
            </a:endParaRPr>
          </a:p>
          <a:p>
            <a:r>
              <a:rPr lang="sr-Latn-BA" sz="2800" b="1" dirty="0">
                <a:solidFill>
                  <a:srgbClr val="C00000"/>
                </a:solidFill>
                <a:latin typeface="Times New Roman" panose="02020603050405020304" pitchFamily="18" charset="0"/>
                <a:cs typeface="Times New Roman" panose="02020603050405020304" pitchFamily="18" charset="0"/>
              </a:rPr>
              <a:t>⁕</a:t>
            </a:r>
            <a:r>
              <a:rPr lang="sr-Latn-BA" sz="2400" b="1" dirty="0">
                <a:solidFill>
                  <a:srgbClr val="C00000"/>
                </a:solidFill>
                <a:latin typeface="Times New Roman" panose="02020603050405020304" pitchFamily="18" charset="0"/>
                <a:cs typeface="Times New Roman" panose="02020603050405020304" pitchFamily="18" charset="0"/>
              </a:rPr>
              <a:t> </a:t>
            </a:r>
            <a:r>
              <a:rPr lang="sr-Latn-BA" sz="2400" dirty="0">
                <a:latin typeface="Times New Roman" panose="02020603050405020304" pitchFamily="18" charset="0"/>
                <a:cs typeface="Times New Roman" panose="02020603050405020304" pitchFamily="18" charset="0"/>
              </a:rPr>
              <a:t>FIZIJATAR</a:t>
            </a:r>
          </a:p>
          <a:p>
            <a:endParaRPr lang="sr-Latn-BA" dirty="0">
              <a:latin typeface="Times New Roman" panose="02020603050405020304" pitchFamily="18" charset="0"/>
              <a:cs typeface="Times New Roman" panose="02020603050405020304" pitchFamily="18" charset="0"/>
            </a:endParaRPr>
          </a:p>
          <a:p>
            <a:r>
              <a:rPr lang="sr-Latn-BA" sz="2800" b="1" dirty="0">
                <a:solidFill>
                  <a:srgbClr val="C00000"/>
                </a:solidFill>
                <a:latin typeface="Times New Roman" panose="02020603050405020304" pitchFamily="18" charset="0"/>
                <a:cs typeface="Times New Roman" panose="02020603050405020304" pitchFamily="18" charset="0"/>
              </a:rPr>
              <a:t>⁕</a:t>
            </a:r>
            <a:r>
              <a:rPr lang="sr-Latn-BA" sz="2400" b="1" dirty="0">
                <a:solidFill>
                  <a:srgbClr val="C00000"/>
                </a:solidFill>
                <a:latin typeface="Times New Roman" panose="02020603050405020304" pitchFamily="18" charset="0"/>
                <a:cs typeface="Times New Roman" panose="02020603050405020304" pitchFamily="18" charset="0"/>
              </a:rPr>
              <a:t> </a:t>
            </a:r>
            <a:r>
              <a:rPr lang="sr-Latn-BA" sz="2400" dirty="0">
                <a:latin typeface="Times New Roman" panose="02020603050405020304" pitchFamily="18" charset="0"/>
                <a:cs typeface="Times New Roman" panose="02020603050405020304" pitchFamily="18" charset="0"/>
              </a:rPr>
              <a:t>PSIHIJATAR</a:t>
            </a:r>
          </a:p>
          <a:p>
            <a:endParaRPr lang="sr-Latn-BA" dirty="0">
              <a:latin typeface="Times New Roman" panose="02020603050405020304" pitchFamily="18" charset="0"/>
              <a:cs typeface="Times New Roman" panose="02020603050405020304" pitchFamily="18" charset="0"/>
            </a:endParaRPr>
          </a:p>
          <a:p>
            <a:r>
              <a:rPr lang="sr-Latn-BA" sz="2800" b="1" dirty="0">
                <a:solidFill>
                  <a:srgbClr val="C00000"/>
                </a:solidFill>
                <a:latin typeface="Times New Roman" panose="02020603050405020304" pitchFamily="18" charset="0"/>
                <a:cs typeface="Times New Roman" panose="02020603050405020304" pitchFamily="18" charset="0"/>
              </a:rPr>
              <a:t>⁕</a:t>
            </a:r>
            <a:r>
              <a:rPr lang="sr-Latn-BA" sz="2400" b="1" dirty="0">
                <a:solidFill>
                  <a:srgbClr val="C00000"/>
                </a:solidFill>
                <a:latin typeface="Times New Roman" panose="02020603050405020304" pitchFamily="18" charset="0"/>
                <a:cs typeface="Times New Roman" panose="02020603050405020304" pitchFamily="18" charset="0"/>
              </a:rPr>
              <a:t> </a:t>
            </a:r>
            <a:r>
              <a:rPr lang="sr-Latn-BA" sz="2400" dirty="0">
                <a:latin typeface="Times New Roman" panose="02020603050405020304" pitchFamily="18" charset="0"/>
                <a:cs typeface="Times New Roman" panose="02020603050405020304" pitchFamily="18" charset="0"/>
              </a:rPr>
              <a:t>PSIHOLOG </a:t>
            </a:r>
          </a:p>
          <a:p>
            <a:endParaRPr lang="sr-Latn-BA" dirty="0">
              <a:latin typeface="Times New Roman" panose="02020603050405020304" pitchFamily="18" charset="0"/>
              <a:cs typeface="Times New Roman" panose="02020603050405020304" pitchFamily="18" charset="0"/>
            </a:endParaRPr>
          </a:p>
          <a:p>
            <a:r>
              <a:rPr lang="sr-Latn-BA" sz="2800" b="1" dirty="0">
                <a:solidFill>
                  <a:srgbClr val="C00000"/>
                </a:solidFill>
                <a:latin typeface="Times New Roman" panose="02020603050405020304" pitchFamily="18" charset="0"/>
                <a:cs typeface="Times New Roman" panose="02020603050405020304" pitchFamily="18" charset="0"/>
              </a:rPr>
              <a:t>⁕</a:t>
            </a:r>
            <a:r>
              <a:rPr lang="sr-Latn-BA" sz="2400" b="1" dirty="0">
                <a:solidFill>
                  <a:srgbClr val="C00000"/>
                </a:solidFill>
                <a:latin typeface="Times New Roman" panose="02020603050405020304" pitchFamily="18" charset="0"/>
                <a:cs typeface="Times New Roman" panose="02020603050405020304" pitchFamily="18" charset="0"/>
              </a:rPr>
              <a:t> </a:t>
            </a:r>
            <a:r>
              <a:rPr lang="sr-Latn-BA" sz="2400" dirty="0">
                <a:latin typeface="Times New Roman" panose="02020603050405020304" pitchFamily="18" charset="0"/>
                <a:cs typeface="Times New Roman" panose="02020603050405020304" pitchFamily="18" charset="0"/>
              </a:rPr>
              <a:t>NEUROLOG</a:t>
            </a:r>
          </a:p>
          <a:p>
            <a:endParaRPr lang="sr-Latn-BA" dirty="0">
              <a:latin typeface="Times New Roman" panose="02020603050405020304" pitchFamily="18" charset="0"/>
              <a:cs typeface="Times New Roman" panose="02020603050405020304" pitchFamily="18" charset="0"/>
            </a:endParaRPr>
          </a:p>
          <a:p>
            <a:r>
              <a:rPr lang="sr-Latn-BA" sz="2800" b="1" dirty="0">
                <a:solidFill>
                  <a:srgbClr val="C00000"/>
                </a:solidFill>
                <a:latin typeface="Times New Roman" panose="02020603050405020304" pitchFamily="18" charset="0"/>
                <a:cs typeface="Times New Roman" panose="02020603050405020304" pitchFamily="18" charset="0"/>
              </a:rPr>
              <a:t>⁕</a:t>
            </a:r>
            <a:r>
              <a:rPr lang="sr-Latn-BA" sz="2400" b="1" dirty="0">
                <a:solidFill>
                  <a:srgbClr val="C00000"/>
                </a:solidFill>
                <a:latin typeface="Times New Roman" panose="02020603050405020304" pitchFamily="18" charset="0"/>
                <a:cs typeface="Times New Roman" panose="02020603050405020304" pitchFamily="18" charset="0"/>
              </a:rPr>
              <a:t> </a:t>
            </a:r>
            <a:r>
              <a:rPr lang="sr-Latn-BA" sz="2400" dirty="0">
                <a:latin typeface="Times New Roman" panose="02020603050405020304" pitchFamily="18" charset="0"/>
                <a:cs typeface="Times New Roman" panose="02020603050405020304" pitchFamily="18" charset="0"/>
              </a:rPr>
              <a:t>KLINIČKI FARMACEUT</a:t>
            </a:r>
          </a:p>
          <a:p>
            <a:endParaRPr lang="sr-Latn-BA" dirty="0">
              <a:latin typeface="Times New Roman" panose="02020603050405020304" pitchFamily="18" charset="0"/>
              <a:cs typeface="Times New Roman" panose="02020603050405020304" pitchFamily="18" charset="0"/>
            </a:endParaRPr>
          </a:p>
          <a:p>
            <a:r>
              <a:rPr lang="sr-Latn-BA" sz="2800" b="1" dirty="0">
                <a:solidFill>
                  <a:srgbClr val="C00000"/>
                </a:solidFill>
                <a:latin typeface="Times New Roman" panose="02020603050405020304" pitchFamily="18" charset="0"/>
                <a:cs typeface="Times New Roman" panose="02020603050405020304" pitchFamily="18" charset="0"/>
              </a:rPr>
              <a:t>⁕</a:t>
            </a:r>
            <a:r>
              <a:rPr lang="sr-Latn-BA" sz="2400" b="1" dirty="0">
                <a:solidFill>
                  <a:srgbClr val="C00000"/>
                </a:solidFill>
                <a:latin typeface="Times New Roman" panose="02020603050405020304" pitchFamily="18" charset="0"/>
                <a:cs typeface="Times New Roman" panose="02020603050405020304" pitchFamily="18" charset="0"/>
              </a:rPr>
              <a:t> </a:t>
            </a:r>
            <a:r>
              <a:rPr lang="sr-Latn-BA" sz="2400" dirty="0">
                <a:latin typeface="Times New Roman" panose="02020603050405020304" pitchFamily="18" charset="0"/>
                <a:cs typeface="Times New Roman" panose="02020603050405020304" pitchFamily="18" charset="0"/>
              </a:rPr>
              <a:t>ANESTEZIOLOG</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2949" y="1066800"/>
            <a:ext cx="4468503" cy="2965968"/>
          </a:xfrm>
          <a:prstGeom prst="rect">
            <a:avLst/>
          </a:prstGeom>
        </p:spPr>
      </p:pic>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4110" y="5684938"/>
            <a:ext cx="1036773" cy="9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4608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2</a:t>
            </a:fld>
            <a:endParaRPr lang="en-US"/>
          </a:p>
        </p:txBody>
      </p:sp>
      <p:sp>
        <p:nvSpPr>
          <p:cNvPr id="4" name="TextBox 3"/>
          <p:cNvSpPr txBox="1"/>
          <p:nvPr/>
        </p:nvSpPr>
        <p:spPr>
          <a:xfrm>
            <a:off x="1149531" y="1695272"/>
            <a:ext cx="9914709" cy="1292662"/>
          </a:xfrm>
          <a:prstGeom prst="rect">
            <a:avLst/>
          </a:prstGeom>
          <a:noFill/>
        </p:spPr>
        <p:txBody>
          <a:bodyPr wrap="square" rtlCol="0">
            <a:spAutoFit/>
          </a:bodyPr>
          <a:lstStyle/>
          <a:p>
            <a:pPr algn="just"/>
            <a:r>
              <a:rPr lang="sr-Latn-BA" sz="2600" b="1" dirty="0">
                <a:solidFill>
                  <a:srgbClr val="FFC000"/>
                </a:solidFill>
                <a:latin typeface="Times New Roman" panose="02020603050405020304" pitchFamily="18" charset="0"/>
                <a:cs typeface="Times New Roman" panose="02020603050405020304" pitchFamily="18" charset="0"/>
              </a:rPr>
              <a:t>Stimulacija kičmene moždine (SCS - spine cord stimulation)</a:t>
            </a:r>
            <a:r>
              <a:rPr lang="sr-Latn-BA" sz="2600" dirty="0">
                <a:solidFill>
                  <a:srgbClr val="FFC000"/>
                </a:solidFill>
                <a:latin typeface="Times New Roman" panose="02020603050405020304" pitchFamily="18" charset="0"/>
                <a:cs typeface="Times New Roman" panose="02020603050405020304" pitchFamily="18" charset="0"/>
              </a:rPr>
              <a:t> </a:t>
            </a:r>
            <a:r>
              <a:rPr lang="sr-Latn-BA" sz="2600" dirty="0">
                <a:latin typeface="Times New Roman" panose="02020603050405020304" pitchFamily="18" charset="0"/>
                <a:cs typeface="Times New Roman" panose="02020603050405020304" pitchFamily="18" charset="0"/>
              </a:rPr>
              <a:t>je neuromodulaciona tehnika koja redukuje bol bolelektričnom stimulacijom dorzalnih stubova kičmene moždine. </a:t>
            </a:r>
          </a:p>
        </p:txBody>
      </p:sp>
      <p:sp>
        <p:nvSpPr>
          <p:cNvPr id="5" name="TextBox 4"/>
          <p:cNvSpPr txBox="1"/>
          <p:nvPr/>
        </p:nvSpPr>
        <p:spPr>
          <a:xfrm>
            <a:off x="1149531" y="3741004"/>
            <a:ext cx="9914709" cy="892552"/>
          </a:xfrm>
          <a:prstGeom prst="rect">
            <a:avLst/>
          </a:prstGeom>
          <a:noFill/>
        </p:spPr>
        <p:txBody>
          <a:bodyPr wrap="square" rtlCol="0">
            <a:spAutoFit/>
          </a:bodyPr>
          <a:lstStyle/>
          <a:p>
            <a:pPr algn="just"/>
            <a:r>
              <a:rPr lang="sr-Latn-BA" sz="2600" dirty="0">
                <a:latin typeface="Times New Roman" panose="02020603050405020304" pitchFamily="18" charset="0"/>
                <a:cs typeface="Times New Roman" panose="02020603050405020304" pitchFamily="18" charset="0"/>
              </a:rPr>
              <a:t>Primjena se preporučuje kada se konvencionalno,  multidisciplinarno liječenje neuropatskog ili mješovitog bola pokaže neuspješnim. </a:t>
            </a: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699" y="5761167"/>
            <a:ext cx="1036773" cy="9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2451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705600" y="685801"/>
            <a:ext cx="3732420" cy="2461065"/>
          </a:xfrm>
          <a:prstGeom prst="rect">
            <a:avLst/>
          </a:prstGeom>
        </p:spPr>
      </p:pic>
      <p:sp>
        <p:nvSpPr>
          <p:cNvPr id="7" name="Rectangle 6"/>
          <p:cNvSpPr/>
          <p:nvPr/>
        </p:nvSpPr>
        <p:spPr>
          <a:xfrm>
            <a:off x="1981200" y="4648200"/>
            <a:ext cx="6696744" cy="216024"/>
          </a:xfrm>
          <a:prstGeom prst="rect">
            <a:avLst/>
          </a:prstGeom>
          <a:solidFill>
            <a:schemeClr val="bg2">
              <a:lumMod val="50000"/>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BA"/>
          </a:p>
        </p:txBody>
      </p:sp>
      <p:sp>
        <p:nvSpPr>
          <p:cNvPr id="8" name="Left-Right Arrow 7"/>
          <p:cNvSpPr/>
          <p:nvPr/>
        </p:nvSpPr>
        <p:spPr>
          <a:xfrm>
            <a:off x="3962400" y="5105400"/>
            <a:ext cx="2808312" cy="360040"/>
          </a:xfrm>
          <a:prstGeom prst="leftRightArrow">
            <a:avLst/>
          </a:prstGeom>
          <a:solidFill>
            <a:schemeClr val="tx1"/>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BA"/>
          </a:p>
        </p:txBody>
      </p:sp>
      <p:sp>
        <p:nvSpPr>
          <p:cNvPr id="9" name="Rectangle 8"/>
          <p:cNvSpPr/>
          <p:nvPr/>
        </p:nvSpPr>
        <p:spPr>
          <a:xfrm>
            <a:off x="6248400" y="2590800"/>
            <a:ext cx="864096" cy="2088232"/>
          </a:xfrm>
          <a:prstGeom prst="rect">
            <a:avLst/>
          </a:prstGeom>
          <a:solidFill>
            <a:srgbClr val="FF66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BA"/>
          </a:p>
        </p:txBody>
      </p:sp>
      <p:sp>
        <p:nvSpPr>
          <p:cNvPr id="10" name="Rectangle 9"/>
          <p:cNvSpPr/>
          <p:nvPr/>
        </p:nvSpPr>
        <p:spPr>
          <a:xfrm>
            <a:off x="3657600" y="2590800"/>
            <a:ext cx="864096" cy="2088232"/>
          </a:xfrm>
          <a:prstGeom prst="rect">
            <a:avLst/>
          </a:prstGeom>
          <a:solidFill>
            <a:srgbClr val="FF66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BA"/>
          </a:p>
        </p:txBody>
      </p:sp>
      <p:sp>
        <p:nvSpPr>
          <p:cNvPr id="11" name="Left-Right Arrow 10"/>
          <p:cNvSpPr/>
          <p:nvPr/>
        </p:nvSpPr>
        <p:spPr>
          <a:xfrm>
            <a:off x="3733800" y="1981200"/>
            <a:ext cx="864096" cy="288032"/>
          </a:xfrm>
          <a:prstGeom prst="leftRightArrow">
            <a:avLst/>
          </a:prstGeom>
          <a:solidFill>
            <a:schemeClr val="tx1"/>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BA">
              <a:solidFill>
                <a:schemeClr val="tx1"/>
              </a:solidFill>
            </a:endParaRPr>
          </a:p>
        </p:txBody>
      </p:sp>
      <p:sp>
        <p:nvSpPr>
          <p:cNvPr id="12" name="Up-Down Arrow 11"/>
          <p:cNvSpPr/>
          <p:nvPr/>
        </p:nvSpPr>
        <p:spPr>
          <a:xfrm>
            <a:off x="2667000" y="2590800"/>
            <a:ext cx="360040" cy="2088232"/>
          </a:xfrm>
          <a:prstGeom prst="upDownArrow">
            <a:avLst/>
          </a:prstGeom>
          <a:solidFill>
            <a:schemeClr val="tx1"/>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BA"/>
          </a:p>
        </p:txBody>
      </p:sp>
      <p:sp>
        <p:nvSpPr>
          <p:cNvPr id="13" name="TextBox 12"/>
          <p:cNvSpPr txBox="1"/>
          <p:nvPr/>
        </p:nvSpPr>
        <p:spPr>
          <a:xfrm rot="5400000">
            <a:off x="771640" y="3190762"/>
            <a:ext cx="2843855" cy="424732"/>
          </a:xfrm>
          <a:prstGeom prst="rect">
            <a:avLst/>
          </a:prstGeom>
          <a:noFill/>
        </p:spPr>
        <p:txBody>
          <a:bodyPr vert="vert270" wrap="square" rtlCol="0">
            <a:spAutoFit/>
          </a:bodyPr>
          <a:lstStyle/>
          <a:p>
            <a:pPr>
              <a:lnSpc>
                <a:spcPct val="90000"/>
              </a:lnSpc>
            </a:pPr>
            <a:r>
              <a:rPr lang="sr-Latn-BA" sz="2400" b="1" dirty="0">
                <a:latin typeface="Times New Roman" panose="02020603050405020304" pitchFamily="18" charset="0"/>
                <a:cs typeface="Times New Roman" panose="02020603050405020304" pitchFamily="18" charset="0"/>
              </a:rPr>
              <a:t>AMPLTUDA</a:t>
            </a:r>
          </a:p>
        </p:txBody>
      </p:sp>
      <p:sp>
        <p:nvSpPr>
          <p:cNvPr id="14" name="TextBox 13"/>
          <p:cNvSpPr txBox="1"/>
          <p:nvPr/>
        </p:nvSpPr>
        <p:spPr>
          <a:xfrm>
            <a:off x="2971800" y="1371600"/>
            <a:ext cx="2952328" cy="424732"/>
          </a:xfrm>
          <a:prstGeom prst="rect">
            <a:avLst/>
          </a:prstGeom>
          <a:noFill/>
        </p:spPr>
        <p:txBody>
          <a:bodyPr wrap="square" rtlCol="0">
            <a:spAutoFit/>
          </a:bodyPr>
          <a:lstStyle/>
          <a:p>
            <a:pPr>
              <a:lnSpc>
                <a:spcPct val="90000"/>
              </a:lnSpc>
            </a:pPr>
            <a:r>
              <a:rPr lang="sr-Latn-BA" sz="2400" b="1" dirty="0">
                <a:latin typeface="Times New Roman" panose="02020603050405020304" pitchFamily="18" charset="0"/>
                <a:cs typeface="Times New Roman" panose="02020603050405020304" pitchFamily="18" charset="0"/>
              </a:rPr>
              <a:t>ŠIRINA IMPULSA</a:t>
            </a:r>
          </a:p>
        </p:txBody>
      </p:sp>
      <p:sp>
        <p:nvSpPr>
          <p:cNvPr id="15" name="TextBox 14"/>
          <p:cNvSpPr txBox="1"/>
          <p:nvPr/>
        </p:nvSpPr>
        <p:spPr>
          <a:xfrm>
            <a:off x="4267200" y="5562600"/>
            <a:ext cx="2952328" cy="424732"/>
          </a:xfrm>
          <a:prstGeom prst="rect">
            <a:avLst/>
          </a:prstGeom>
          <a:noFill/>
        </p:spPr>
        <p:txBody>
          <a:bodyPr wrap="square" rtlCol="0">
            <a:spAutoFit/>
          </a:bodyPr>
          <a:lstStyle/>
          <a:p>
            <a:pPr>
              <a:lnSpc>
                <a:spcPct val="90000"/>
              </a:lnSpc>
            </a:pPr>
            <a:r>
              <a:rPr lang="sr-Latn-BA" sz="2400" b="1" dirty="0">
                <a:latin typeface="Times New Roman" panose="02020603050405020304" pitchFamily="18" charset="0"/>
                <a:cs typeface="Times New Roman" panose="02020603050405020304" pitchFamily="18" charset="0"/>
              </a:rPr>
              <a:t>FREKVENCIJA</a:t>
            </a:r>
          </a:p>
        </p:txBody>
      </p:sp>
      <p:pic>
        <p:nvPicPr>
          <p:cNvPr id="16" name="Picture 1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2487" y="5562600"/>
            <a:ext cx="1036773" cy="9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7965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091054" y="6492876"/>
            <a:ext cx="2133600" cy="365125"/>
          </a:xfrm>
        </p:spPr>
        <p:txBody>
          <a:bodyPr/>
          <a:lstStyle/>
          <a:p>
            <a:fld id="{B6F15528-21DE-4FAA-801E-634DDDAF4B2B}" type="slidenum">
              <a:rPr lang="en-US" smtClean="0"/>
              <a:pPr/>
              <a:t>21</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938" y="411480"/>
            <a:ext cx="4762501" cy="3810000"/>
          </a:xfrm>
          <a:prstGeom prst="rect">
            <a:avLst/>
          </a:prstGeom>
        </p:spPr>
      </p:pic>
      <p:pic>
        <p:nvPicPr>
          <p:cNvPr id="7" name="Picture 6"/>
          <p:cNvPicPr>
            <a:picLocks noChangeAspect="1"/>
          </p:cNvPicPr>
          <p:nvPr/>
        </p:nvPicPr>
        <p:blipFill>
          <a:blip r:embed="rId3"/>
          <a:stretch>
            <a:fillRect/>
          </a:stretch>
        </p:blipFill>
        <p:spPr>
          <a:xfrm>
            <a:off x="7999614" y="3162300"/>
            <a:ext cx="3588241" cy="3276600"/>
          </a:xfrm>
          <a:prstGeom prst="rect">
            <a:avLst/>
          </a:prstGeom>
        </p:spPr>
      </p:pic>
      <p:sp>
        <p:nvSpPr>
          <p:cNvPr id="8" name="TextBox 7"/>
          <p:cNvSpPr txBox="1"/>
          <p:nvPr/>
        </p:nvSpPr>
        <p:spPr>
          <a:xfrm>
            <a:off x="2363531" y="4800600"/>
            <a:ext cx="3540638" cy="867930"/>
          </a:xfrm>
          <a:prstGeom prst="rect">
            <a:avLst/>
          </a:prstGeom>
          <a:noFill/>
        </p:spPr>
        <p:txBody>
          <a:bodyPr wrap="square" rtlCol="0">
            <a:spAutoFit/>
          </a:bodyPr>
          <a:lstStyle/>
          <a:p>
            <a:pPr>
              <a:lnSpc>
                <a:spcPct val="90000"/>
              </a:lnSpc>
            </a:pPr>
            <a:r>
              <a:rPr lang="sr-Latn-BA" sz="2800" b="1" dirty="0">
                <a:solidFill>
                  <a:srgbClr val="FFC000"/>
                </a:solidFill>
                <a:latin typeface="Times New Roman" panose="02020603050405020304" pitchFamily="18" charset="0"/>
                <a:cs typeface="Times New Roman" panose="02020603050405020304" pitchFamily="18" charset="0"/>
              </a:rPr>
              <a:t>PERKUTANE   ELEKTRODE</a:t>
            </a:r>
          </a:p>
        </p:txBody>
      </p:sp>
      <p:sp>
        <p:nvSpPr>
          <p:cNvPr id="9" name="TextBox 8"/>
          <p:cNvSpPr txBox="1"/>
          <p:nvPr/>
        </p:nvSpPr>
        <p:spPr>
          <a:xfrm>
            <a:off x="5585215" y="625926"/>
            <a:ext cx="7526609" cy="2225225"/>
          </a:xfrm>
          <a:prstGeom prst="rect">
            <a:avLst/>
          </a:prstGeom>
          <a:noFill/>
        </p:spPr>
        <p:txBody>
          <a:bodyPr wrap="square" rtlCol="0">
            <a:spAutoFit/>
          </a:bodyPr>
          <a:lstStyle/>
          <a:p>
            <a:pPr>
              <a:lnSpc>
                <a:spcPct val="90000"/>
              </a:lnSpc>
            </a:pPr>
            <a:r>
              <a:rPr lang="sr-Latn-BA" sz="2200" dirty="0">
                <a:solidFill>
                  <a:srgbClr val="FF0000"/>
                </a:solidFill>
                <a:latin typeface="Times New Roman" panose="02020603050405020304" pitchFamily="18" charset="0"/>
                <a:cs typeface="Times New Roman" panose="02020603050405020304" pitchFamily="18" charset="0"/>
              </a:rPr>
              <a:t>♦</a:t>
            </a:r>
            <a:r>
              <a:rPr lang="sr-Latn-BA" sz="2200" dirty="0">
                <a:solidFill>
                  <a:schemeClr val="accent5">
                    <a:lumMod val="60000"/>
                    <a:lumOff val="40000"/>
                  </a:schemeClr>
                </a:solidFill>
                <a:latin typeface="Times New Roman" panose="02020603050405020304" pitchFamily="18" charset="0"/>
                <a:cs typeface="Times New Roman" panose="02020603050405020304" pitchFamily="18" charset="0"/>
              </a:rPr>
              <a:t> </a:t>
            </a:r>
            <a:r>
              <a:rPr lang="sr-Latn-BA" sz="2200" dirty="0">
                <a:latin typeface="Times New Roman" panose="02020603050405020304" pitchFamily="18" charset="0"/>
                <a:cs typeface="Times New Roman" panose="02020603050405020304" pitchFamily="18" charset="0"/>
              </a:rPr>
              <a:t>JEDNOSTAVNE ZA UGRADNJU</a:t>
            </a:r>
          </a:p>
          <a:p>
            <a:pPr>
              <a:lnSpc>
                <a:spcPct val="90000"/>
              </a:lnSpc>
            </a:pPr>
            <a:endParaRPr lang="sr-Latn-BA" sz="2200" dirty="0">
              <a:latin typeface="Times New Roman" panose="02020603050405020304" pitchFamily="18" charset="0"/>
              <a:cs typeface="Times New Roman" panose="02020603050405020304" pitchFamily="18" charset="0"/>
            </a:endParaRPr>
          </a:p>
          <a:p>
            <a:pPr>
              <a:lnSpc>
                <a:spcPct val="90000"/>
              </a:lnSpc>
            </a:pPr>
            <a:r>
              <a:rPr lang="sr-Latn-BA" sz="2200" dirty="0">
                <a:solidFill>
                  <a:srgbClr val="FF0000"/>
                </a:solidFill>
                <a:latin typeface="Times New Roman" panose="02020603050405020304" pitchFamily="18" charset="0"/>
                <a:cs typeface="Times New Roman" panose="02020603050405020304" pitchFamily="18" charset="0"/>
              </a:rPr>
              <a:t>♦</a:t>
            </a:r>
            <a:r>
              <a:rPr lang="sr-Latn-BA" sz="2200" dirty="0">
                <a:solidFill>
                  <a:schemeClr val="accent5">
                    <a:lumMod val="60000"/>
                    <a:lumOff val="40000"/>
                  </a:schemeClr>
                </a:solidFill>
                <a:latin typeface="Times New Roman" panose="02020603050405020304" pitchFamily="18" charset="0"/>
                <a:cs typeface="Times New Roman" panose="02020603050405020304" pitchFamily="18" charset="0"/>
              </a:rPr>
              <a:t> </a:t>
            </a:r>
            <a:r>
              <a:rPr lang="sr-Latn-BA" sz="2200" dirty="0">
                <a:latin typeface="Times New Roman" panose="02020603050405020304" pitchFamily="18" charset="0"/>
                <a:cs typeface="Times New Roman" panose="02020603050405020304" pitchFamily="18" charset="0"/>
              </a:rPr>
              <a:t>VEĆA VJEROVATNOĆA MIGRACIJE</a:t>
            </a:r>
          </a:p>
          <a:p>
            <a:pPr>
              <a:lnSpc>
                <a:spcPct val="90000"/>
              </a:lnSpc>
            </a:pPr>
            <a:endParaRPr lang="sr-Latn-BA" sz="2200" dirty="0">
              <a:latin typeface="Times New Roman" panose="02020603050405020304" pitchFamily="18" charset="0"/>
              <a:cs typeface="Times New Roman" panose="02020603050405020304" pitchFamily="18" charset="0"/>
            </a:endParaRPr>
          </a:p>
          <a:p>
            <a:pPr>
              <a:lnSpc>
                <a:spcPct val="90000"/>
              </a:lnSpc>
            </a:pPr>
            <a:r>
              <a:rPr lang="sr-Latn-BA" sz="2200" dirty="0">
                <a:solidFill>
                  <a:srgbClr val="FF0000"/>
                </a:solidFill>
                <a:latin typeface="Times New Roman" panose="02020603050405020304" pitchFamily="18" charset="0"/>
                <a:cs typeface="Times New Roman" panose="02020603050405020304" pitchFamily="18" charset="0"/>
              </a:rPr>
              <a:t>♦</a:t>
            </a:r>
            <a:r>
              <a:rPr lang="sr-Latn-BA" sz="2200" dirty="0">
                <a:solidFill>
                  <a:schemeClr val="accent5">
                    <a:lumMod val="60000"/>
                    <a:lumOff val="40000"/>
                  </a:schemeClr>
                </a:solidFill>
                <a:latin typeface="Times New Roman" panose="02020603050405020304" pitchFamily="18" charset="0"/>
                <a:cs typeface="Times New Roman" panose="02020603050405020304" pitchFamily="18" charset="0"/>
              </a:rPr>
              <a:t> </a:t>
            </a:r>
            <a:r>
              <a:rPr lang="sr-Latn-BA" sz="2200" dirty="0">
                <a:latin typeface="Times New Roman" panose="02020603050405020304" pitchFamily="18" charset="0"/>
                <a:cs typeface="Times New Roman" panose="02020603050405020304" pitchFamily="18" charset="0"/>
              </a:rPr>
              <a:t>POZICIJA ZAVISNA OD STIMULACIJE</a:t>
            </a:r>
          </a:p>
          <a:p>
            <a:pPr>
              <a:lnSpc>
                <a:spcPct val="90000"/>
              </a:lnSpc>
            </a:pPr>
            <a:endParaRPr lang="sr-Latn-BA" sz="2200" dirty="0">
              <a:latin typeface="Times New Roman" panose="02020603050405020304" pitchFamily="18" charset="0"/>
              <a:cs typeface="Times New Roman" panose="02020603050405020304" pitchFamily="18" charset="0"/>
            </a:endParaRPr>
          </a:p>
          <a:p>
            <a:pPr>
              <a:lnSpc>
                <a:spcPct val="90000"/>
              </a:lnSpc>
            </a:pPr>
            <a:r>
              <a:rPr lang="sr-Latn-BA" sz="2200" dirty="0">
                <a:solidFill>
                  <a:srgbClr val="FF0000"/>
                </a:solidFill>
                <a:latin typeface="Times New Roman" panose="02020603050405020304" pitchFamily="18" charset="0"/>
                <a:cs typeface="Times New Roman" panose="02020603050405020304" pitchFamily="18" charset="0"/>
              </a:rPr>
              <a:t>♦</a:t>
            </a:r>
            <a:r>
              <a:rPr lang="sr-Latn-BA" sz="2200" dirty="0">
                <a:solidFill>
                  <a:schemeClr val="accent5">
                    <a:lumMod val="60000"/>
                    <a:lumOff val="40000"/>
                  </a:schemeClr>
                </a:solidFill>
                <a:latin typeface="Times New Roman" panose="02020603050405020304" pitchFamily="18" charset="0"/>
                <a:cs typeface="Times New Roman" panose="02020603050405020304" pitchFamily="18" charset="0"/>
              </a:rPr>
              <a:t> </a:t>
            </a:r>
            <a:r>
              <a:rPr lang="sr-Latn-BA" sz="2200" dirty="0">
                <a:latin typeface="Times New Roman" panose="02020603050405020304" pitchFamily="18" charset="0"/>
                <a:cs typeface="Times New Roman" panose="02020603050405020304" pitchFamily="18" charset="0"/>
              </a:rPr>
              <a:t>CILINDRIČNA, NIJE DIREKTNA, NEZAŠTIĆENA</a:t>
            </a:r>
          </a:p>
        </p:txBody>
      </p:sp>
      <p:pic>
        <p:nvPicPr>
          <p:cNvPr id="10"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699" y="5761167"/>
            <a:ext cx="1036773" cy="9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7760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268" y="265612"/>
            <a:ext cx="6016671" cy="3384376"/>
          </a:xfrm>
          <a:prstGeom prst="rect">
            <a:avLst/>
          </a:prstGeom>
        </p:spPr>
      </p:pic>
      <p:pic>
        <p:nvPicPr>
          <p:cNvPr id="7" name="Picture 6"/>
          <p:cNvPicPr>
            <a:picLocks noChangeAspect="1"/>
          </p:cNvPicPr>
          <p:nvPr/>
        </p:nvPicPr>
        <p:blipFill>
          <a:blip r:embed="rId3"/>
          <a:stretch>
            <a:fillRect/>
          </a:stretch>
        </p:blipFill>
        <p:spPr>
          <a:xfrm>
            <a:off x="7884790" y="3317966"/>
            <a:ext cx="3722153" cy="3086264"/>
          </a:xfrm>
          <a:prstGeom prst="rect">
            <a:avLst/>
          </a:prstGeom>
        </p:spPr>
      </p:pic>
      <p:sp>
        <p:nvSpPr>
          <p:cNvPr id="8" name="TextBox 7"/>
          <p:cNvSpPr txBox="1"/>
          <p:nvPr/>
        </p:nvSpPr>
        <p:spPr>
          <a:xfrm>
            <a:off x="8032961" y="1173732"/>
            <a:ext cx="2508682" cy="867930"/>
          </a:xfrm>
          <a:prstGeom prst="rect">
            <a:avLst/>
          </a:prstGeom>
          <a:noFill/>
        </p:spPr>
        <p:txBody>
          <a:bodyPr wrap="square" rtlCol="0">
            <a:spAutoFit/>
          </a:bodyPr>
          <a:lstStyle/>
          <a:p>
            <a:pPr>
              <a:lnSpc>
                <a:spcPct val="90000"/>
              </a:lnSpc>
            </a:pPr>
            <a:r>
              <a:rPr lang="sr-Latn-BA" sz="2800" b="1" dirty="0">
                <a:solidFill>
                  <a:srgbClr val="FFC000"/>
                </a:solidFill>
                <a:latin typeface="Times New Roman" panose="02020603050405020304" pitchFamily="18" charset="0"/>
                <a:cs typeface="Times New Roman" panose="02020603050405020304" pitchFamily="18" charset="0"/>
              </a:rPr>
              <a:t>HIRURŠKE  ELEKTRODE</a:t>
            </a:r>
          </a:p>
        </p:txBody>
      </p:sp>
      <p:sp>
        <p:nvSpPr>
          <p:cNvPr id="9" name="TextBox 8"/>
          <p:cNvSpPr txBox="1"/>
          <p:nvPr/>
        </p:nvSpPr>
        <p:spPr>
          <a:xfrm>
            <a:off x="974394" y="4023175"/>
            <a:ext cx="6120680" cy="2225225"/>
          </a:xfrm>
          <a:prstGeom prst="rect">
            <a:avLst/>
          </a:prstGeom>
          <a:noFill/>
        </p:spPr>
        <p:txBody>
          <a:bodyPr wrap="square" rtlCol="0">
            <a:spAutoFit/>
          </a:bodyPr>
          <a:lstStyle/>
          <a:p>
            <a:pPr>
              <a:lnSpc>
                <a:spcPct val="90000"/>
              </a:lnSpc>
            </a:pPr>
            <a:r>
              <a:rPr lang="sr-Latn-BA" sz="2200" dirty="0">
                <a:solidFill>
                  <a:schemeClr val="accent5">
                    <a:lumMod val="60000"/>
                    <a:lumOff val="40000"/>
                  </a:schemeClr>
                </a:solidFill>
                <a:latin typeface="Times New Roman" panose="02020603050405020304" pitchFamily="18" charset="0"/>
                <a:cs typeface="Times New Roman" panose="02020603050405020304" pitchFamily="18" charset="0"/>
              </a:rPr>
              <a:t>♦ </a:t>
            </a:r>
            <a:r>
              <a:rPr lang="sr-Latn-BA" sz="2200" dirty="0">
                <a:latin typeface="Times New Roman" panose="02020603050405020304" pitchFamily="18" charset="0"/>
                <a:cs typeface="Times New Roman" panose="02020603050405020304" pitchFamily="18" charset="0"/>
              </a:rPr>
              <a:t>NISU JEDNOSTAVNE ZA UGRADNJU</a:t>
            </a:r>
          </a:p>
          <a:p>
            <a:pPr>
              <a:lnSpc>
                <a:spcPct val="90000"/>
              </a:lnSpc>
            </a:pPr>
            <a:endParaRPr lang="sr-Latn-BA" sz="2200" dirty="0">
              <a:latin typeface="Times New Roman" panose="02020603050405020304" pitchFamily="18" charset="0"/>
              <a:cs typeface="Times New Roman" panose="02020603050405020304" pitchFamily="18" charset="0"/>
            </a:endParaRPr>
          </a:p>
          <a:p>
            <a:pPr>
              <a:lnSpc>
                <a:spcPct val="90000"/>
              </a:lnSpc>
            </a:pPr>
            <a:r>
              <a:rPr lang="sr-Latn-BA" sz="2200" dirty="0">
                <a:solidFill>
                  <a:schemeClr val="accent5">
                    <a:lumMod val="60000"/>
                    <a:lumOff val="40000"/>
                  </a:schemeClr>
                </a:solidFill>
                <a:latin typeface="Times New Roman" panose="02020603050405020304" pitchFamily="18" charset="0"/>
                <a:cs typeface="Times New Roman" panose="02020603050405020304" pitchFamily="18" charset="0"/>
              </a:rPr>
              <a:t>♦ </a:t>
            </a:r>
            <a:r>
              <a:rPr lang="sr-Latn-BA" sz="2200" dirty="0">
                <a:latin typeface="Times New Roman" panose="02020603050405020304" pitchFamily="18" charset="0"/>
                <a:cs typeface="Times New Roman" panose="02020603050405020304" pitchFamily="18" charset="0"/>
              </a:rPr>
              <a:t>MANJA VJEROVATNOĆA MIGRACIJE</a:t>
            </a:r>
          </a:p>
          <a:p>
            <a:pPr>
              <a:lnSpc>
                <a:spcPct val="90000"/>
              </a:lnSpc>
            </a:pPr>
            <a:endParaRPr lang="sr-Latn-BA" sz="2200" dirty="0">
              <a:latin typeface="Times New Roman" panose="02020603050405020304" pitchFamily="18" charset="0"/>
              <a:cs typeface="Times New Roman" panose="02020603050405020304" pitchFamily="18" charset="0"/>
            </a:endParaRPr>
          </a:p>
          <a:p>
            <a:pPr>
              <a:lnSpc>
                <a:spcPct val="90000"/>
              </a:lnSpc>
            </a:pPr>
            <a:r>
              <a:rPr lang="sr-Latn-BA" sz="2200" dirty="0">
                <a:solidFill>
                  <a:schemeClr val="accent5">
                    <a:lumMod val="60000"/>
                    <a:lumOff val="40000"/>
                  </a:schemeClr>
                </a:solidFill>
                <a:latin typeface="Times New Roman" panose="02020603050405020304" pitchFamily="18" charset="0"/>
                <a:cs typeface="Times New Roman" panose="02020603050405020304" pitchFamily="18" charset="0"/>
              </a:rPr>
              <a:t>♦ </a:t>
            </a:r>
            <a:r>
              <a:rPr lang="sr-Latn-BA" sz="2200" dirty="0">
                <a:latin typeface="Times New Roman" panose="02020603050405020304" pitchFamily="18" charset="0"/>
                <a:cs typeface="Times New Roman" panose="02020603050405020304" pitchFamily="18" charset="0"/>
              </a:rPr>
              <a:t>POZICIJA NEZAVISNA OD STIMULACIJE</a:t>
            </a:r>
          </a:p>
          <a:p>
            <a:pPr>
              <a:lnSpc>
                <a:spcPct val="90000"/>
              </a:lnSpc>
            </a:pPr>
            <a:endParaRPr lang="sr-Latn-BA" sz="2200" dirty="0">
              <a:latin typeface="Times New Roman" panose="02020603050405020304" pitchFamily="18" charset="0"/>
              <a:cs typeface="Times New Roman" panose="02020603050405020304" pitchFamily="18" charset="0"/>
            </a:endParaRPr>
          </a:p>
          <a:p>
            <a:pPr>
              <a:lnSpc>
                <a:spcPct val="90000"/>
              </a:lnSpc>
            </a:pPr>
            <a:r>
              <a:rPr lang="sr-Latn-BA" sz="2200" dirty="0">
                <a:solidFill>
                  <a:schemeClr val="accent5">
                    <a:lumMod val="60000"/>
                    <a:lumOff val="40000"/>
                  </a:schemeClr>
                </a:solidFill>
                <a:latin typeface="Times New Roman" panose="02020603050405020304" pitchFamily="18" charset="0"/>
                <a:cs typeface="Times New Roman" panose="02020603050405020304" pitchFamily="18" charset="0"/>
              </a:rPr>
              <a:t>♦ </a:t>
            </a:r>
            <a:r>
              <a:rPr lang="sr-Latn-BA" sz="2200" dirty="0">
                <a:latin typeface="Times New Roman" panose="02020603050405020304" pitchFamily="18" charset="0"/>
                <a:cs typeface="Times New Roman" panose="02020603050405020304" pitchFamily="18" charset="0"/>
              </a:rPr>
              <a:t>ZARAVNJENA, DIREKTNA, ZAŠTIĆENA</a:t>
            </a:r>
          </a:p>
        </p:txBody>
      </p:sp>
      <p:pic>
        <p:nvPicPr>
          <p:cNvPr id="10"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0053" y="216494"/>
            <a:ext cx="1036773" cy="9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8915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838200"/>
            <a:ext cx="4268802" cy="24012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838200"/>
            <a:ext cx="4267200" cy="24003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2601" y="3488786"/>
            <a:ext cx="4268801" cy="24012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23709" y="3488786"/>
            <a:ext cx="4268802" cy="2401200"/>
          </a:xfrm>
          <a:prstGeom prst="rect">
            <a:avLst/>
          </a:prstGeom>
        </p:spPr>
      </p:pic>
      <p:pic>
        <p:nvPicPr>
          <p:cNvPr id="7" name="Picture 6"/>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7699" y="5761167"/>
            <a:ext cx="1036773" cy="9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140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61694" y="813533"/>
            <a:ext cx="8686800" cy="4801314"/>
          </a:xfrm>
          <a:prstGeom prst="rect">
            <a:avLst/>
          </a:prstGeom>
          <a:noFill/>
        </p:spPr>
        <p:txBody>
          <a:bodyPr wrap="square" rtlCol="0">
            <a:spAutoFit/>
          </a:bodyPr>
          <a:lstStyle/>
          <a:p>
            <a:pPr algn="ctr">
              <a:lnSpc>
                <a:spcPct val="90000"/>
              </a:lnSpc>
            </a:pPr>
            <a:r>
              <a:rPr lang="sr-Latn-BA" sz="2600" b="1" spc="-150" dirty="0">
                <a:solidFill>
                  <a:srgbClr val="FFC000"/>
                </a:solidFill>
                <a:latin typeface="Times New Roman" panose="02020603050405020304" pitchFamily="18" charset="0"/>
                <a:cs typeface="Times New Roman" panose="02020603050405020304" pitchFamily="18" charset="0"/>
              </a:rPr>
              <a:t>KOMPLIKACIJE</a:t>
            </a:r>
          </a:p>
          <a:p>
            <a:pPr algn="ctr">
              <a:lnSpc>
                <a:spcPct val="90000"/>
              </a:lnSpc>
            </a:pPr>
            <a:endParaRPr lang="sr-Latn-BA" sz="2600" b="1" spc="-150" dirty="0">
              <a:solidFill>
                <a:srgbClr val="C00000"/>
              </a:solidFill>
              <a:latin typeface="Times New Roman" panose="02020603050405020304" pitchFamily="18" charset="0"/>
              <a:cs typeface="Times New Roman" panose="02020603050405020304" pitchFamily="18" charset="0"/>
            </a:endParaRPr>
          </a:p>
          <a:p>
            <a:pPr algn="ctr">
              <a:lnSpc>
                <a:spcPct val="90000"/>
              </a:lnSpc>
            </a:pPr>
            <a:endParaRPr lang="sr-Latn-BA" sz="2600" b="1" spc="-150" dirty="0">
              <a:solidFill>
                <a:srgbClr val="C00000"/>
              </a:solidFill>
              <a:latin typeface="Times New Roman" panose="02020603050405020304" pitchFamily="18" charset="0"/>
              <a:cs typeface="Times New Roman" panose="02020603050405020304" pitchFamily="18" charset="0"/>
            </a:endParaRPr>
          </a:p>
          <a:p>
            <a:pPr algn="ctr">
              <a:lnSpc>
                <a:spcPct val="90000"/>
              </a:lnSpc>
            </a:pPr>
            <a:r>
              <a:rPr lang="sr-Latn-BA" sz="2800" b="1" dirty="0">
                <a:solidFill>
                  <a:srgbClr val="C00000"/>
                </a:solidFill>
                <a:latin typeface="Times New Roman" panose="02020603050405020304" pitchFamily="18" charset="0"/>
                <a:cs typeface="Times New Roman" panose="02020603050405020304" pitchFamily="18" charset="0"/>
              </a:rPr>
              <a:t>⁕</a:t>
            </a:r>
            <a:r>
              <a:rPr lang="sr-Latn-BA" sz="2400" b="1" dirty="0">
                <a:solidFill>
                  <a:srgbClr val="C00000"/>
                </a:solidFill>
                <a:latin typeface="Times New Roman" panose="02020603050405020304" pitchFamily="18" charset="0"/>
                <a:cs typeface="Times New Roman" panose="02020603050405020304" pitchFamily="18" charset="0"/>
              </a:rPr>
              <a:t> </a:t>
            </a:r>
            <a:r>
              <a:rPr lang="sr-Latn-BA" sz="2600" b="1" spc="-150" dirty="0">
                <a:latin typeface="Times New Roman" panose="02020603050405020304" pitchFamily="18" charset="0"/>
                <a:cs typeface="Times New Roman" panose="02020603050405020304" pitchFamily="18" charset="0"/>
              </a:rPr>
              <a:t>HARDVERSKE</a:t>
            </a:r>
          </a:p>
          <a:p>
            <a:pPr algn="ctr">
              <a:lnSpc>
                <a:spcPct val="90000"/>
              </a:lnSpc>
            </a:pPr>
            <a:endParaRPr lang="sr-Latn-BA" sz="2600" b="1" spc="-150" dirty="0">
              <a:latin typeface="Times New Roman" panose="02020603050405020304" pitchFamily="18" charset="0"/>
              <a:cs typeface="Times New Roman" panose="02020603050405020304" pitchFamily="18" charset="0"/>
            </a:endParaRPr>
          </a:p>
          <a:p>
            <a:pPr algn="ctr">
              <a:lnSpc>
                <a:spcPct val="90000"/>
              </a:lnSpc>
            </a:pPr>
            <a:r>
              <a:rPr lang="sr-Latn-BA" sz="2200" spc="-150" dirty="0">
                <a:latin typeface="Times New Roman" panose="02020603050405020304" pitchFamily="18" charset="0"/>
                <a:cs typeface="Times New Roman" panose="02020603050405020304" pitchFamily="18" charset="0"/>
              </a:rPr>
              <a:t>Migracija elejtrode,  oštećenje elektrode, problemi na lokaciji stimulatora, likvoreja stvara kratki spoja ili električno curenje, visoka ili niska impedanca, istrošena baterija </a:t>
            </a:r>
          </a:p>
          <a:p>
            <a:pPr algn="ctr">
              <a:lnSpc>
                <a:spcPct val="90000"/>
              </a:lnSpc>
            </a:pPr>
            <a:endParaRPr lang="sr-Latn-BA" sz="2200" spc="-150" dirty="0">
              <a:latin typeface="Times New Roman" panose="02020603050405020304" pitchFamily="18" charset="0"/>
              <a:cs typeface="Times New Roman" panose="02020603050405020304" pitchFamily="18" charset="0"/>
            </a:endParaRPr>
          </a:p>
          <a:p>
            <a:pPr algn="ctr">
              <a:lnSpc>
                <a:spcPct val="90000"/>
              </a:lnSpc>
            </a:pPr>
            <a:endParaRPr lang="sr-Latn-BA" sz="2200" spc="-150" dirty="0">
              <a:latin typeface="Times New Roman" panose="02020603050405020304" pitchFamily="18" charset="0"/>
              <a:cs typeface="Times New Roman" panose="02020603050405020304" pitchFamily="18" charset="0"/>
            </a:endParaRPr>
          </a:p>
          <a:p>
            <a:pPr algn="ctr">
              <a:lnSpc>
                <a:spcPct val="90000"/>
              </a:lnSpc>
            </a:pPr>
            <a:r>
              <a:rPr lang="sr-Latn-BA" sz="2800" b="1" dirty="0">
                <a:solidFill>
                  <a:srgbClr val="C00000"/>
                </a:solidFill>
                <a:latin typeface="Times New Roman" panose="02020603050405020304" pitchFamily="18" charset="0"/>
                <a:cs typeface="Times New Roman" panose="02020603050405020304" pitchFamily="18" charset="0"/>
              </a:rPr>
              <a:t>⁕ </a:t>
            </a:r>
            <a:r>
              <a:rPr lang="sr-Latn-BA" sz="2600" b="1" spc="-150" dirty="0">
                <a:latin typeface="Times New Roman" panose="02020603050405020304" pitchFamily="18" charset="0"/>
                <a:cs typeface="Times New Roman" panose="02020603050405020304" pitchFamily="18" charset="0"/>
              </a:rPr>
              <a:t>BIOLOŠKE</a:t>
            </a:r>
          </a:p>
          <a:p>
            <a:pPr algn="ctr">
              <a:lnSpc>
                <a:spcPct val="90000"/>
              </a:lnSpc>
            </a:pPr>
            <a:endParaRPr lang="sr-Latn-BA" sz="2600" b="1" spc="-150" dirty="0">
              <a:latin typeface="Times New Roman" panose="02020603050405020304" pitchFamily="18" charset="0"/>
              <a:cs typeface="Times New Roman" panose="02020603050405020304" pitchFamily="18" charset="0"/>
            </a:endParaRPr>
          </a:p>
          <a:p>
            <a:pPr algn="ctr">
              <a:lnSpc>
                <a:spcPct val="90000"/>
              </a:lnSpc>
            </a:pPr>
            <a:r>
              <a:rPr lang="sr-Latn-BA" sz="2200" spc="-150" dirty="0">
                <a:latin typeface="Times New Roman" panose="02020603050405020304" pitchFamily="18" charset="0"/>
                <a:cs typeface="Times New Roman" panose="02020603050405020304" pitchFamily="18" charset="0"/>
              </a:rPr>
              <a:t>Bol, hematom, serom, infekcija, likvoreja, oštećenje kičmene moždine, stimulisana bol, nemogućnost pokrivanja bola, alergija na komponente aparata, progresija oboljenja, nova patologija</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48796" y="5614847"/>
            <a:ext cx="1036773" cy="9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9405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05840" y="1598335"/>
            <a:ext cx="10202091" cy="4081117"/>
          </a:xfrm>
          <a:prstGeom prst="rect">
            <a:avLst/>
          </a:prstGeom>
          <a:noFill/>
        </p:spPr>
        <p:txBody>
          <a:bodyPr wrap="square" rtlCol="0">
            <a:spAutoFit/>
          </a:bodyPr>
          <a:lstStyle/>
          <a:p>
            <a:pPr algn="just">
              <a:lnSpc>
                <a:spcPct val="90000"/>
              </a:lnSpc>
            </a:pPr>
            <a:r>
              <a:rPr lang="sr-Latn-BA" sz="2400" b="1" dirty="0">
                <a:solidFill>
                  <a:srgbClr val="FFC000"/>
                </a:solidFill>
                <a:latin typeface="Times New Roman" panose="02020603050405020304" pitchFamily="18" charset="0"/>
                <a:cs typeface="Times New Roman" panose="02020603050405020304" pitchFamily="18" charset="0"/>
              </a:rPr>
              <a:t>CT</a:t>
            </a:r>
            <a:r>
              <a:rPr lang="sr-Latn-BA" sz="2400" dirty="0">
                <a:solidFill>
                  <a:srgbClr val="FFC000"/>
                </a:solidFill>
                <a:latin typeface="Times New Roman" panose="02020603050405020304" pitchFamily="18" charset="0"/>
                <a:cs typeface="Times New Roman" panose="02020603050405020304" pitchFamily="18" charset="0"/>
              </a:rPr>
              <a:t> </a:t>
            </a:r>
            <a:r>
              <a:rPr lang="sr-Latn-BA" sz="2400" dirty="0">
                <a:latin typeface="Times New Roman" panose="02020603050405020304" pitchFamily="18" charset="0"/>
                <a:cs typeface="Times New Roman" panose="02020603050405020304" pitchFamily="18" charset="0"/>
              </a:rPr>
              <a:t>-   ne utiče na sistem,     </a:t>
            </a:r>
            <a:r>
              <a:rPr lang="sr-Latn-BA" sz="2400" b="1" dirty="0">
                <a:solidFill>
                  <a:srgbClr val="FFC000"/>
                </a:solidFill>
                <a:latin typeface="Times New Roman" panose="02020603050405020304" pitchFamily="18" charset="0"/>
                <a:cs typeface="Times New Roman" panose="02020603050405020304" pitchFamily="18" charset="0"/>
              </a:rPr>
              <a:t>MR</a:t>
            </a:r>
            <a:r>
              <a:rPr lang="sr-Latn-BA" sz="2400" dirty="0">
                <a:solidFill>
                  <a:srgbClr val="FFC000"/>
                </a:solidFill>
                <a:latin typeface="Times New Roman" panose="02020603050405020304" pitchFamily="18" charset="0"/>
                <a:cs typeface="Times New Roman" panose="02020603050405020304" pitchFamily="18" charset="0"/>
              </a:rPr>
              <a:t> –</a:t>
            </a:r>
            <a:r>
              <a:rPr lang="sr-Latn-BA" sz="2400" dirty="0">
                <a:latin typeface="Times New Roman" panose="02020603050405020304" pitchFamily="18" charset="0"/>
                <a:cs typeface="Times New Roman" panose="02020603050405020304" pitchFamily="18" charset="0"/>
              </a:rPr>
              <a:t> 1,5 T</a:t>
            </a:r>
          </a:p>
          <a:p>
            <a:pPr algn="just">
              <a:lnSpc>
                <a:spcPct val="90000"/>
              </a:lnSpc>
            </a:pPr>
            <a:endParaRPr lang="sr-Latn-BA" dirty="0">
              <a:latin typeface="Times New Roman" panose="02020603050405020304" pitchFamily="18" charset="0"/>
              <a:cs typeface="Times New Roman" panose="02020603050405020304" pitchFamily="18" charset="0"/>
            </a:endParaRPr>
          </a:p>
          <a:p>
            <a:pPr algn="just">
              <a:lnSpc>
                <a:spcPct val="90000"/>
              </a:lnSpc>
            </a:pPr>
            <a:r>
              <a:rPr lang="sr-Latn-BA" sz="2400" b="1" dirty="0">
                <a:solidFill>
                  <a:srgbClr val="FFC000"/>
                </a:solidFill>
                <a:latin typeface="Times New Roman" panose="02020603050405020304" pitchFamily="18" charset="0"/>
                <a:cs typeface="Times New Roman" panose="02020603050405020304" pitchFamily="18" charset="0"/>
              </a:rPr>
              <a:t>dijagnostički  uzv  </a:t>
            </a:r>
            <a:r>
              <a:rPr lang="sr-Latn-BA" sz="2400" dirty="0">
                <a:latin typeface="Times New Roman" panose="02020603050405020304" pitchFamily="18" charset="0"/>
                <a:cs typeface="Times New Roman" panose="02020603050405020304" pitchFamily="18" charset="0"/>
              </a:rPr>
              <a:t>–  nije problem (isključiti sistem i pokušati zadržati  sondu najmanje 15 cm od sistema)</a:t>
            </a:r>
          </a:p>
          <a:p>
            <a:pPr algn="just">
              <a:lnSpc>
                <a:spcPct val="90000"/>
              </a:lnSpc>
            </a:pPr>
            <a:endParaRPr lang="sr-Latn-BA" dirty="0">
              <a:latin typeface="Times New Roman" panose="02020603050405020304" pitchFamily="18" charset="0"/>
              <a:cs typeface="Times New Roman" panose="02020603050405020304" pitchFamily="18" charset="0"/>
            </a:endParaRPr>
          </a:p>
          <a:p>
            <a:pPr algn="just">
              <a:lnSpc>
                <a:spcPct val="90000"/>
              </a:lnSpc>
            </a:pPr>
            <a:r>
              <a:rPr lang="sr-Latn-BA" sz="2400" b="1" dirty="0">
                <a:solidFill>
                  <a:srgbClr val="FFC000"/>
                </a:solidFill>
                <a:latin typeface="Times New Roman" panose="02020603050405020304" pitchFamily="18" charset="0"/>
                <a:cs typeface="Times New Roman" panose="02020603050405020304" pitchFamily="18" charset="0"/>
              </a:rPr>
              <a:t>mamografija</a:t>
            </a:r>
            <a:r>
              <a:rPr lang="sr-Latn-BA" sz="2400" dirty="0">
                <a:solidFill>
                  <a:srgbClr val="C00000"/>
                </a:solidFill>
                <a:latin typeface="Times New Roman" panose="02020603050405020304" pitchFamily="18" charset="0"/>
                <a:cs typeface="Times New Roman" panose="02020603050405020304" pitchFamily="18" charset="0"/>
              </a:rPr>
              <a:t>  </a:t>
            </a:r>
            <a:r>
              <a:rPr lang="sr-Latn-BA" sz="2400" dirty="0">
                <a:latin typeface="Times New Roman" panose="02020603050405020304" pitchFamily="18" charset="0"/>
                <a:cs typeface="Times New Roman" panose="02020603050405020304" pitchFamily="18" charset="0"/>
              </a:rPr>
              <a:t>–  nije problem</a:t>
            </a:r>
          </a:p>
          <a:p>
            <a:pPr algn="just">
              <a:lnSpc>
                <a:spcPct val="90000"/>
              </a:lnSpc>
            </a:pPr>
            <a:endParaRPr lang="sr-Latn-BA" dirty="0">
              <a:latin typeface="Times New Roman" panose="02020603050405020304" pitchFamily="18" charset="0"/>
              <a:cs typeface="Times New Roman" panose="02020603050405020304" pitchFamily="18" charset="0"/>
            </a:endParaRPr>
          </a:p>
          <a:p>
            <a:pPr algn="just">
              <a:lnSpc>
                <a:spcPct val="90000"/>
              </a:lnSpc>
            </a:pPr>
            <a:r>
              <a:rPr lang="sr-Latn-BA" sz="2400" b="1" dirty="0">
                <a:solidFill>
                  <a:srgbClr val="FFC000"/>
                </a:solidFill>
                <a:latin typeface="Times New Roman" panose="02020603050405020304" pitchFamily="18" charset="0"/>
                <a:cs typeface="Times New Roman" panose="02020603050405020304" pitchFamily="18" charset="0"/>
              </a:rPr>
              <a:t>pacemaker</a:t>
            </a:r>
            <a:r>
              <a:rPr lang="sr-Latn-BA" sz="2400" dirty="0">
                <a:latin typeface="Times New Roman" panose="02020603050405020304" pitchFamily="18" charset="0"/>
                <a:cs typeface="Times New Roman" panose="02020603050405020304" pitchFamily="18" charset="0"/>
              </a:rPr>
              <a:t> ili implantirani kardiofibrilator – </a:t>
            </a:r>
            <a:r>
              <a:rPr lang="sr-Latn-BA" sz="2400" b="1" dirty="0">
                <a:solidFill>
                  <a:srgbClr val="FFC000"/>
                </a:solidFill>
                <a:latin typeface="Times New Roman" panose="02020603050405020304" pitchFamily="18" charset="0"/>
                <a:cs typeface="Times New Roman" panose="02020603050405020304" pitchFamily="18" charset="0"/>
              </a:rPr>
              <a:t>pažljivo!</a:t>
            </a:r>
          </a:p>
          <a:p>
            <a:pPr algn="just">
              <a:lnSpc>
                <a:spcPct val="90000"/>
              </a:lnSpc>
            </a:pPr>
            <a:endParaRPr lang="sr-Latn-BA" dirty="0">
              <a:latin typeface="Times New Roman" panose="02020603050405020304" pitchFamily="18" charset="0"/>
              <a:cs typeface="Times New Roman" panose="02020603050405020304" pitchFamily="18" charset="0"/>
            </a:endParaRPr>
          </a:p>
          <a:p>
            <a:pPr algn="just">
              <a:lnSpc>
                <a:spcPct val="90000"/>
              </a:lnSpc>
            </a:pPr>
            <a:r>
              <a:rPr lang="sr-Latn-BA" sz="2400" b="1" dirty="0">
                <a:solidFill>
                  <a:srgbClr val="FFC000"/>
                </a:solidFill>
                <a:latin typeface="Times New Roman" panose="02020603050405020304" pitchFamily="18" charset="0"/>
                <a:cs typeface="Times New Roman" panose="02020603050405020304" pitchFamily="18" charset="0"/>
              </a:rPr>
              <a:t>monopolarna koagulacija </a:t>
            </a:r>
            <a:r>
              <a:rPr lang="sr-Latn-BA" sz="2400" dirty="0">
                <a:latin typeface="Times New Roman" panose="02020603050405020304" pitchFamily="18" charset="0"/>
                <a:cs typeface="Times New Roman" panose="02020603050405020304" pitchFamily="18" charset="0"/>
              </a:rPr>
              <a:t>– pokušaj izbjeći, ako se i koristi pokušaj izbjeći da koagulaciono po lje se ukršta sa neurostimulacionim sistemom</a:t>
            </a:r>
            <a:endParaRPr lang="sr-Latn-BA" dirty="0">
              <a:latin typeface="Times New Roman" panose="02020603050405020304" pitchFamily="18" charset="0"/>
              <a:cs typeface="Times New Roman" panose="02020603050405020304" pitchFamily="18" charset="0"/>
            </a:endParaRPr>
          </a:p>
          <a:p>
            <a:pPr algn="just">
              <a:lnSpc>
                <a:spcPct val="90000"/>
              </a:lnSpc>
            </a:pPr>
            <a:r>
              <a:rPr lang="sr-Latn-BA" sz="2400" b="1" dirty="0">
                <a:solidFill>
                  <a:srgbClr val="FFC000"/>
                </a:solidFill>
                <a:latin typeface="Times New Roman" panose="02020603050405020304" pitchFamily="18" charset="0"/>
                <a:cs typeface="Times New Roman" panose="02020603050405020304" pitchFamily="18" charset="0"/>
              </a:rPr>
              <a:t>bipolarna koagulacija</a:t>
            </a:r>
            <a:r>
              <a:rPr lang="sr-Latn-BA" sz="2400" dirty="0">
                <a:latin typeface="Times New Roman" panose="02020603050405020304" pitchFamily="18" charset="0"/>
                <a:cs typeface="Times New Roman" panose="02020603050405020304" pitchFamily="18" charset="0"/>
              </a:rPr>
              <a:t>: preporučeni izbor, međutim pokušaj izbjeći kontakt sa elektrodom</a:t>
            </a:r>
          </a:p>
        </p:txBody>
      </p:sp>
      <p:sp>
        <p:nvSpPr>
          <p:cNvPr id="7" name="TextBox 6"/>
          <p:cNvSpPr txBox="1"/>
          <p:nvPr/>
        </p:nvSpPr>
        <p:spPr>
          <a:xfrm>
            <a:off x="2843881" y="538270"/>
            <a:ext cx="6552728" cy="757130"/>
          </a:xfrm>
          <a:prstGeom prst="rect">
            <a:avLst/>
          </a:prstGeom>
          <a:noFill/>
        </p:spPr>
        <p:txBody>
          <a:bodyPr wrap="square" rtlCol="0">
            <a:spAutoFit/>
          </a:bodyPr>
          <a:lstStyle/>
          <a:p>
            <a:pPr algn="ctr">
              <a:lnSpc>
                <a:spcPct val="90000"/>
              </a:lnSpc>
            </a:pPr>
            <a:r>
              <a:rPr lang="sr-Latn-BA" sz="2400" b="1" dirty="0">
                <a:latin typeface="Times New Roman" panose="02020603050405020304" pitchFamily="18" charset="0"/>
                <a:cs typeface="Times New Roman" panose="02020603050405020304" pitchFamily="18" charset="0"/>
              </a:rPr>
              <a:t>KONTRAINDIKACIJA?       </a:t>
            </a:r>
          </a:p>
          <a:p>
            <a:pPr algn="ctr">
              <a:lnSpc>
                <a:spcPct val="90000"/>
              </a:lnSpc>
            </a:pPr>
            <a:r>
              <a:rPr lang="sr-Latn-BA" sz="2400" b="1" dirty="0">
                <a:latin typeface="Times New Roman" panose="02020603050405020304" pitchFamily="18" charset="0"/>
                <a:cs typeface="Times New Roman" panose="02020603050405020304" pitchFamily="18" charset="0"/>
              </a:rPr>
              <a:t> ILI  NE?</a:t>
            </a:r>
          </a:p>
        </p:txBody>
      </p:sp>
      <p:pic>
        <p:nvPicPr>
          <p:cNvPr id="8" name="Pict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31676" y="5679452"/>
            <a:ext cx="1036773" cy="9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3831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45473" y="2440966"/>
            <a:ext cx="9471753" cy="2751522"/>
          </a:xfrm>
          <a:prstGeom prst="rect">
            <a:avLst/>
          </a:prstGeom>
          <a:noFill/>
        </p:spPr>
        <p:txBody>
          <a:bodyPr wrap="square" rtlCol="0">
            <a:spAutoFit/>
          </a:bodyPr>
          <a:lstStyle/>
          <a:p>
            <a:pPr>
              <a:lnSpc>
                <a:spcPct val="90000"/>
              </a:lnSpc>
            </a:pPr>
            <a:r>
              <a:rPr lang="sr-Latn-BA" sz="2400" b="1" dirty="0">
                <a:solidFill>
                  <a:srgbClr val="FFC000"/>
                </a:solidFill>
                <a:latin typeface="Times New Roman" panose="02020603050405020304" pitchFamily="18" charset="0"/>
                <a:cs typeface="Times New Roman" panose="02020603050405020304" pitchFamily="18" charset="0"/>
              </a:rPr>
              <a:t>detekcija  metala  na  aerodromu </a:t>
            </a:r>
            <a:r>
              <a:rPr lang="sr-Latn-BA" sz="2400" dirty="0">
                <a:latin typeface="Times New Roman" panose="02020603050405020304" pitchFamily="18" charset="0"/>
                <a:cs typeface="Times New Roman" panose="02020603050405020304" pitchFamily="18" charset="0"/>
              </a:rPr>
              <a:t>– pokazati identifikacionu karticu, iključiti sistem...</a:t>
            </a:r>
          </a:p>
          <a:p>
            <a:pPr>
              <a:lnSpc>
                <a:spcPct val="90000"/>
              </a:lnSpc>
            </a:pPr>
            <a:endParaRPr lang="sr-Latn-BA" sz="2400" dirty="0">
              <a:latin typeface="Times New Roman" panose="02020603050405020304" pitchFamily="18" charset="0"/>
              <a:cs typeface="Times New Roman" panose="02020603050405020304" pitchFamily="18" charset="0"/>
            </a:endParaRPr>
          </a:p>
          <a:p>
            <a:pPr>
              <a:lnSpc>
                <a:spcPct val="90000"/>
              </a:lnSpc>
            </a:pPr>
            <a:r>
              <a:rPr lang="sr-Latn-BA" sz="2400" b="1" dirty="0">
                <a:solidFill>
                  <a:srgbClr val="FFC000"/>
                </a:solidFill>
                <a:latin typeface="Times New Roman" panose="02020603050405020304" pitchFamily="18" charset="0"/>
                <a:cs typeface="Times New Roman" panose="02020603050405020304" pitchFamily="18" charset="0"/>
              </a:rPr>
              <a:t>ronjenje</a:t>
            </a:r>
            <a:r>
              <a:rPr lang="sr-Latn-BA" sz="2400" dirty="0">
                <a:latin typeface="Times New Roman" panose="02020603050405020304" pitchFamily="18" charset="0"/>
                <a:cs typeface="Times New Roman" panose="02020603050405020304" pitchFamily="18" charset="0"/>
              </a:rPr>
              <a:t> – nije problem do dubine od 10m (ili &lt; 2 bar)</a:t>
            </a:r>
          </a:p>
          <a:p>
            <a:pPr>
              <a:lnSpc>
                <a:spcPct val="90000"/>
              </a:lnSpc>
            </a:pPr>
            <a:endParaRPr lang="sr-Latn-BA" sz="2400" dirty="0">
              <a:latin typeface="Times New Roman" panose="02020603050405020304" pitchFamily="18" charset="0"/>
              <a:cs typeface="Times New Roman" panose="02020603050405020304" pitchFamily="18" charset="0"/>
            </a:endParaRPr>
          </a:p>
          <a:p>
            <a:pPr>
              <a:lnSpc>
                <a:spcPct val="90000"/>
              </a:lnSpc>
            </a:pPr>
            <a:r>
              <a:rPr lang="sr-Latn-BA" sz="2400" b="1" dirty="0">
                <a:solidFill>
                  <a:srgbClr val="FFC000"/>
                </a:solidFill>
                <a:latin typeface="Times New Roman" panose="02020603050405020304" pitchFamily="18" charset="0"/>
                <a:cs typeface="Times New Roman" panose="02020603050405020304" pitchFamily="18" charset="0"/>
              </a:rPr>
              <a:t>skijanje i planinarenje</a:t>
            </a:r>
            <a:r>
              <a:rPr lang="sr-Latn-BA" sz="2400" b="1" dirty="0">
                <a:solidFill>
                  <a:srgbClr val="C00000"/>
                </a:solidFill>
                <a:latin typeface="Times New Roman" panose="02020603050405020304" pitchFamily="18" charset="0"/>
                <a:cs typeface="Times New Roman" panose="02020603050405020304" pitchFamily="18" charset="0"/>
              </a:rPr>
              <a:t> </a:t>
            </a:r>
            <a:r>
              <a:rPr lang="sr-Latn-BA" sz="2400" dirty="0">
                <a:latin typeface="Times New Roman" panose="02020603050405020304" pitchFamily="18" charset="0"/>
                <a:cs typeface="Times New Roman" panose="02020603050405020304" pitchFamily="18" charset="0"/>
              </a:rPr>
              <a:t>– visina uglavnom ne utiče na sistem</a:t>
            </a:r>
          </a:p>
          <a:p>
            <a:pPr>
              <a:lnSpc>
                <a:spcPct val="90000"/>
              </a:lnSpc>
            </a:pPr>
            <a:endParaRPr lang="sr-Latn-BA" sz="2400" dirty="0">
              <a:latin typeface="Times New Roman" panose="02020603050405020304" pitchFamily="18" charset="0"/>
              <a:cs typeface="Times New Roman" panose="02020603050405020304" pitchFamily="18" charset="0"/>
            </a:endParaRPr>
          </a:p>
          <a:p>
            <a:pPr>
              <a:lnSpc>
                <a:spcPct val="90000"/>
              </a:lnSpc>
            </a:pPr>
            <a:r>
              <a:rPr lang="sr-Latn-BA" sz="2400" dirty="0">
                <a:latin typeface="Times New Roman" panose="02020603050405020304" pitchFamily="18" charset="0"/>
                <a:cs typeface="Times New Roman" panose="02020603050405020304" pitchFamily="18" charset="0"/>
              </a:rPr>
              <a:t>međutim </a:t>
            </a:r>
            <a:r>
              <a:rPr lang="sr-Latn-BA" sz="2400" b="1" dirty="0">
                <a:solidFill>
                  <a:srgbClr val="FFC000"/>
                </a:solidFill>
                <a:latin typeface="Times New Roman" panose="02020603050405020304" pitchFamily="18" charset="0"/>
                <a:cs typeface="Times New Roman" panose="02020603050405020304" pitchFamily="18" charset="0"/>
              </a:rPr>
              <a:t>ekstremni pokreti mogu oštetiti sistem </a:t>
            </a:r>
          </a:p>
        </p:txBody>
      </p:sp>
      <p:sp>
        <p:nvSpPr>
          <p:cNvPr id="7" name="TextBox 6"/>
          <p:cNvSpPr txBox="1"/>
          <p:nvPr/>
        </p:nvSpPr>
        <p:spPr>
          <a:xfrm>
            <a:off x="2819636" y="864938"/>
            <a:ext cx="6552728" cy="757130"/>
          </a:xfrm>
          <a:prstGeom prst="rect">
            <a:avLst/>
          </a:prstGeom>
          <a:noFill/>
        </p:spPr>
        <p:txBody>
          <a:bodyPr wrap="square" rtlCol="0">
            <a:spAutoFit/>
          </a:bodyPr>
          <a:lstStyle/>
          <a:p>
            <a:pPr algn="ctr">
              <a:lnSpc>
                <a:spcPct val="90000"/>
              </a:lnSpc>
            </a:pPr>
            <a:r>
              <a:rPr lang="sr-Latn-BA" sz="2400" b="1" dirty="0">
                <a:latin typeface="Times New Roman" panose="02020603050405020304" pitchFamily="18" charset="0"/>
                <a:cs typeface="Times New Roman" panose="02020603050405020304" pitchFamily="18" charset="0"/>
              </a:rPr>
              <a:t>KONTRAINDIKACIJA?       </a:t>
            </a:r>
          </a:p>
          <a:p>
            <a:pPr algn="ctr">
              <a:lnSpc>
                <a:spcPct val="90000"/>
              </a:lnSpc>
            </a:pPr>
            <a:r>
              <a:rPr lang="sr-Latn-BA" sz="2400" b="1" dirty="0">
                <a:latin typeface="Times New Roman" panose="02020603050405020304" pitchFamily="18" charset="0"/>
                <a:cs typeface="Times New Roman" panose="02020603050405020304" pitchFamily="18" charset="0"/>
              </a:rPr>
              <a:t> ILI  NE?</a:t>
            </a:r>
          </a:p>
        </p:txBody>
      </p:sp>
      <p:pic>
        <p:nvPicPr>
          <p:cNvPr id="8" name="Pict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17226" y="5643601"/>
            <a:ext cx="1036773" cy="9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2839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76401" y="685800"/>
            <a:ext cx="7755649" cy="2123658"/>
          </a:xfrm>
          <a:prstGeom prst="rect">
            <a:avLst/>
          </a:prstGeom>
        </p:spPr>
        <p:txBody>
          <a:bodyPr wrap="none">
            <a:spAutoFit/>
          </a:bodyPr>
          <a:lstStyle/>
          <a:p>
            <a:r>
              <a:rPr lang="sr-Latn-BA" sz="2200" b="1" dirty="0">
                <a:latin typeface="Times New Roman" panose="02020603050405020304" pitchFamily="18" charset="0"/>
                <a:cs typeface="Times New Roman" panose="02020603050405020304" pitchFamily="18" charset="0"/>
              </a:rPr>
              <a:t>PRIKAZ   SLUČAJA</a:t>
            </a:r>
          </a:p>
          <a:p>
            <a:endParaRPr lang="sr-Latn-BA" sz="2200" b="1" dirty="0">
              <a:latin typeface="Times New Roman" panose="02020603050405020304" pitchFamily="18" charset="0"/>
              <a:cs typeface="Times New Roman" panose="02020603050405020304" pitchFamily="18" charset="0"/>
            </a:endParaRPr>
          </a:p>
          <a:p>
            <a:pPr marL="457200" indent="-457200">
              <a:buAutoNum type="arabicPeriod"/>
            </a:pPr>
            <a:r>
              <a:rPr lang="sr-Latn-BA" sz="2200" b="1" dirty="0">
                <a:latin typeface="Times New Roman" panose="02020603050405020304" pitchFamily="18" charset="0"/>
                <a:cs typeface="Times New Roman" panose="02020603050405020304" pitchFamily="18" charset="0"/>
              </a:rPr>
              <a:t>Dg: degenerativna bolest diska, FBSS, </a:t>
            </a:r>
            <a:r>
              <a:rPr lang="sr-Latn-RS" sz="2200" dirty="0">
                <a:solidFill>
                  <a:schemeClr val="tx1">
                    <a:lumMod val="85000"/>
                    <a:lumOff val="15000"/>
                  </a:schemeClr>
                </a:solidFill>
                <a:latin typeface="Times New Roman" panose="02020603050405020304" pitchFamily="18" charset="0"/>
                <a:cs typeface="Times New Roman" panose="02020603050405020304" pitchFamily="18" charset="0"/>
              </a:rPr>
              <a:t>74 godine, penzioner </a:t>
            </a:r>
            <a:endParaRPr lang="sr-Latn-BA" sz="2200" b="1" dirty="0">
              <a:latin typeface="Times New Roman" panose="02020603050405020304" pitchFamily="18" charset="0"/>
              <a:cs typeface="Times New Roman" panose="02020603050405020304" pitchFamily="18" charset="0"/>
            </a:endParaRPr>
          </a:p>
          <a:p>
            <a:endParaRPr lang="sr-Latn-BA" sz="2200" b="1" dirty="0">
              <a:latin typeface="Times New Roman" panose="02020603050405020304" pitchFamily="18" charset="0"/>
              <a:cs typeface="Times New Roman" panose="02020603050405020304" pitchFamily="18" charset="0"/>
            </a:endParaRPr>
          </a:p>
          <a:p>
            <a:endParaRPr lang="sr-Latn-BA" sz="2200" b="1" dirty="0">
              <a:latin typeface="Times New Roman" panose="02020603050405020304" pitchFamily="18" charset="0"/>
              <a:cs typeface="Times New Roman" panose="02020603050405020304" pitchFamily="18" charset="0"/>
            </a:endParaRPr>
          </a:p>
          <a:p>
            <a:r>
              <a:rPr lang="sr-Latn-BA" sz="2200" b="1" dirty="0">
                <a:latin typeface="Times New Roman" panose="02020603050405020304" pitchFamily="18" charset="0"/>
                <a:cs typeface="Times New Roman" panose="02020603050405020304" pitchFamily="18" charset="0"/>
              </a:rPr>
              <a:t> </a:t>
            </a:r>
            <a:endParaRPr lang="sr-Latn-BA" sz="2200" dirty="0"/>
          </a:p>
        </p:txBody>
      </p:sp>
      <p:sp>
        <p:nvSpPr>
          <p:cNvPr id="7" name="TextBox 6"/>
          <p:cNvSpPr txBox="1"/>
          <p:nvPr/>
        </p:nvSpPr>
        <p:spPr>
          <a:xfrm>
            <a:off x="4409837" y="2003847"/>
            <a:ext cx="2436568" cy="646331"/>
          </a:xfrm>
          <a:prstGeom prst="rect">
            <a:avLst/>
          </a:prstGeom>
          <a:noFill/>
        </p:spPr>
        <p:txBody>
          <a:bodyPr wrap="square" rtlCol="0">
            <a:spAutoFit/>
          </a:bodyPr>
          <a:lstStyle/>
          <a:p>
            <a:pPr>
              <a:lnSpc>
                <a:spcPct val="90000"/>
              </a:lnSpc>
            </a:pPr>
            <a:r>
              <a:rPr lang="sr-Latn-BA" sz="2000" b="1" dirty="0">
                <a:solidFill>
                  <a:srgbClr val="FFC000"/>
                </a:solidFill>
                <a:latin typeface="Times New Roman" panose="02020603050405020304" pitchFamily="18" charset="0"/>
                <a:cs typeface="Times New Roman" panose="02020603050405020304" pitchFamily="18" charset="0"/>
              </a:rPr>
              <a:t>VAS: 5 </a:t>
            </a:r>
          </a:p>
          <a:p>
            <a:pPr>
              <a:lnSpc>
                <a:spcPct val="90000"/>
              </a:lnSpc>
            </a:pPr>
            <a:r>
              <a:rPr lang="sr-Latn-BA" sz="2000" b="1" dirty="0">
                <a:solidFill>
                  <a:srgbClr val="FFC000"/>
                </a:solidFill>
                <a:latin typeface="Times New Roman" panose="02020603050405020304" pitchFamily="18" charset="0"/>
                <a:cs typeface="Times New Roman" panose="02020603050405020304" pitchFamily="18" charset="0"/>
              </a:rPr>
              <a:t>Oswestry: 36</a:t>
            </a:r>
          </a:p>
        </p:txBody>
      </p:sp>
      <p:sp>
        <p:nvSpPr>
          <p:cNvPr id="8" name="TextBox 7"/>
          <p:cNvSpPr txBox="1"/>
          <p:nvPr/>
        </p:nvSpPr>
        <p:spPr>
          <a:xfrm>
            <a:off x="1676400" y="2003846"/>
            <a:ext cx="2436568" cy="646331"/>
          </a:xfrm>
          <a:prstGeom prst="rect">
            <a:avLst/>
          </a:prstGeom>
          <a:noFill/>
        </p:spPr>
        <p:txBody>
          <a:bodyPr wrap="square" rtlCol="0">
            <a:spAutoFit/>
          </a:bodyPr>
          <a:lstStyle/>
          <a:p>
            <a:pPr>
              <a:lnSpc>
                <a:spcPct val="90000"/>
              </a:lnSpc>
            </a:pPr>
            <a:r>
              <a:rPr lang="sr-Latn-BA" sz="2000" b="1" dirty="0">
                <a:solidFill>
                  <a:srgbClr val="FFC000"/>
                </a:solidFill>
                <a:latin typeface="Times New Roman" panose="02020603050405020304" pitchFamily="18" charset="0"/>
                <a:cs typeface="Times New Roman" panose="02020603050405020304" pitchFamily="18" charset="0"/>
              </a:rPr>
              <a:t>VAS:  9/10</a:t>
            </a:r>
          </a:p>
          <a:p>
            <a:pPr>
              <a:lnSpc>
                <a:spcPct val="90000"/>
              </a:lnSpc>
            </a:pPr>
            <a:r>
              <a:rPr lang="sr-Latn-BA" sz="2000" b="1" dirty="0">
                <a:solidFill>
                  <a:srgbClr val="FFC000"/>
                </a:solidFill>
                <a:latin typeface="Times New Roman" panose="02020603050405020304" pitchFamily="18" charset="0"/>
                <a:cs typeface="Times New Roman" panose="02020603050405020304" pitchFamily="18" charset="0"/>
              </a:rPr>
              <a:t>Oswestry: 74</a:t>
            </a:r>
          </a:p>
        </p:txBody>
      </p:sp>
      <p:sp>
        <p:nvSpPr>
          <p:cNvPr id="9" name="Rectangle 8"/>
          <p:cNvSpPr/>
          <p:nvPr/>
        </p:nvSpPr>
        <p:spPr>
          <a:xfrm>
            <a:off x="1676400" y="3031968"/>
            <a:ext cx="6859314" cy="397032"/>
          </a:xfrm>
          <a:prstGeom prst="rect">
            <a:avLst/>
          </a:prstGeom>
        </p:spPr>
        <p:txBody>
          <a:bodyPr wrap="none">
            <a:spAutoFit/>
          </a:bodyPr>
          <a:lstStyle/>
          <a:p>
            <a:pPr>
              <a:lnSpc>
                <a:spcPct val="90000"/>
              </a:lnSpc>
            </a:pPr>
            <a:r>
              <a:rPr lang="sr-Latn-BA" sz="2200" b="1" dirty="0">
                <a:latin typeface="Times New Roman" panose="02020603050405020304" pitchFamily="18" charset="0"/>
                <a:cs typeface="Times New Roman" panose="02020603050405020304" pitchFamily="18" charset="0"/>
              </a:rPr>
              <a:t>2.     Dg: postamputacioni neurom, </a:t>
            </a:r>
            <a:r>
              <a:rPr lang="sr-Latn-RS" sz="2200" dirty="0">
                <a:solidFill>
                  <a:schemeClr val="tx1">
                    <a:lumMod val="85000"/>
                    <a:lumOff val="15000"/>
                  </a:schemeClr>
                </a:solidFill>
                <a:latin typeface="Times New Roman" panose="02020603050405020304" pitchFamily="18" charset="0"/>
                <a:cs typeface="Times New Roman" panose="02020603050405020304" pitchFamily="18" charset="0"/>
              </a:rPr>
              <a:t>58 godina, penzioner </a:t>
            </a:r>
            <a:endParaRPr lang="sr-Latn-BA" sz="22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676400" y="3651509"/>
            <a:ext cx="3212373" cy="701731"/>
          </a:xfrm>
          <a:prstGeom prst="rect">
            <a:avLst/>
          </a:prstGeom>
          <a:noFill/>
        </p:spPr>
        <p:txBody>
          <a:bodyPr wrap="square" rtlCol="0">
            <a:spAutoFit/>
          </a:bodyPr>
          <a:lstStyle/>
          <a:p>
            <a:pPr>
              <a:lnSpc>
                <a:spcPct val="90000"/>
              </a:lnSpc>
            </a:pPr>
            <a:r>
              <a:rPr lang="sr-Latn-BA" sz="2000" b="1" dirty="0">
                <a:solidFill>
                  <a:srgbClr val="FFC000"/>
                </a:solidFill>
                <a:latin typeface="Times New Roman" panose="02020603050405020304" pitchFamily="18" charset="0"/>
                <a:cs typeface="Times New Roman" panose="02020603050405020304" pitchFamily="18" charset="0"/>
              </a:rPr>
              <a:t>VAS:  8</a:t>
            </a:r>
          </a:p>
          <a:p>
            <a:pPr>
              <a:lnSpc>
                <a:spcPct val="90000"/>
              </a:lnSpc>
            </a:pPr>
            <a:endParaRPr lang="sr-Latn-BA" sz="2400" b="1" dirty="0">
              <a:solidFill>
                <a:srgbClr val="FFC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4422243" y="3651511"/>
            <a:ext cx="2700888" cy="701731"/>
          </a:xfrm>
          <a:prstGeom prst="rect">
            <a:avLst/>
          </a:prstGeom>
          <a:noFill/>
        </p:spPr>
        <p:txBody>
          <a:bodyPr wrap="square" rtlCol="0">
            <a:spAutoFit/>
          </a:bodyPr>
          <a:lstStyle/>
          <a:p>
            <a:pPr>
              <a:lnSpc>
                <a:spcPct val="90000"/>
              </a:lnSpc>
            </a:pPr>
            <a:r>
              <a:rPr lang="sr-Latn-BA" sz="2000" b="1" dirty="0">
                <a:solidFill>
                  <a:srgbClr val="FFC000"/>
                </a:solidFill>
                <a:latin typeface="Times New Roman" panose="02020603050405020304" pitchFamily="18" charset="0"/>
                <a:cs typeface="Times New Roman" panose="02020603050405020304" pitchFamily="18" charset="0"/>
              </a:rPr>
              <a:t>VAS:   1-2</a:t>
            </a:r>
          </a:p>
          <a:p>
            <a:pPr>
              <a:lnSpc>
                <a:spcPct val="90000"/>
              </a:lnSpc>
            </a:pPr>
            <a:endParaRPr lang="sr-Latn-BA" sz="2400" b="1" dirty="0">
              <a:solidFill>
                <a:srgbClr val="C0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1676400" y="4575751"/>
            <a:ext cx="9011570" cy="397032"/>
          </a:xfrm>
          <a:prstGeom prst="rect">
            <a:avLst/>
          </a:prstGeom>
        </p:spPr>
        <p:txBody>
          <a:bodyPr wrap="none">
            <a:spAutoFit/>
          </a:bodyPr>
          <a:lstStyle/>
          <a:p>
            <a:pPr>
              <a:lnSpc>
                <a:spcPct val="90000"/>
              </a:lnSpc>
            </a:pPr>
            <a:r>
              <a:rPr lang="sr-Latn-BA" sz="2200" b="1" dirty="0">
                <a:latin typeface="Times New Roman" panose="02020603050405020304" pitchFamily="18" charset="0"/>
                <a:cs typeface="Times New Roman" panose="02020603050405020304" pitchFamily="18" charset="0"/>
              </a:rPr>
              <a:t>3.     Dg: degenerativna bolest diska, FBSS, </a:t>
            </a:r>
            <a:r>
              <a:rPr lang="sr-Latn-RS" sz="2200" dirty="0">
                <a:solidFill>
                  <a:schemeClr val="tx1">
                    <a:lumMod val="85000"/>
                    <a:lumOff val="15000"/>
                  </a:schemeClr>
                </a:solidFill>
                <a:latin typeface="Times New Roman" pitchFamily="18" charset="0"/>
                <a:cs typeface="Times New Roman" pitchFamily="18" charset="0"/>
              </a:rPr>
              <a:t>48 godina, mašinski tehničar </a:t>
            </a:r>
            <a:endParaRPr lang="sr-Latn-BA" sz="22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1697840" y="5195294"/>
            <a:ext cx="2924437" cy="646331"/>
          </a:xfrm>
          <a:prstGeom prst="rect">
            <a:avLst/>
          </a:prstGeom>
          <a:noFill/>
        </p:spPr>
        <p:txBody>
          <a:bodyPr wrap="square" rtlCol="0">
            <a:spAutoFit/>
          </a:bodyPr>
          <a:lstStyle/>
          <a:p>
            <a:pPr>
              <a:lnSpc>
                <a:spcPct val="90000"/>
              </a:lnSpc>
            </a:pPr>
            <a:r>
              <a:rPr lang="sr-Latn-BA" sz="2000" b="1" dirty="0">
                <a:solidFill>
                  <a:srgbClr val="FFC000"/>
                </a:solidFill>
                <a:latin typeface="Times New Roman" panose="02020603050405020304" pitchFamily="18" charset="0"/>
                <a:cs typeface="Times New Roman" panose="02020603050405020304" pitchFamily="18" charset="0"/>
              </a:rPr>
              <a:t>VAS:  9/10</a:t>
            </a:r>
          </a:p>
          <a:p>
            <a:pPr>
              <a:lnSpc>
                <a:spcPct val="90000"/>
              </a:lnSpc>
            </a:pPr>
            <a:r>
              <a:rPr lang="sr-Latn-BA" sz="2000" b="1" dirty="0">
                <a:solidFill>
                  <a:srgbClr val="FFC000"/>
                </a:solidFill>
                <a:latin typeface="Times New Roman" panose="02020603050405020304" pitchFamily="18" charset="0"/>
                <a:cs typeface="Times New Roman" panose="02020603050405020304" pitchFamily="18" charset="0"/>
              </a:rPr>
              <a:t>Oswestry: 84</a:t>
            </a:r>
          </a:p>
        </p:txBody>
      </p:sp>
      <p:sp>
        <p:nvSpPr>
          <p:cNvPr id="14" name="TextBox 13"/>
          <p:cNvSpPr txBox="1"/>
          <p:nvPr/>
        </p:nvSpPr>
        <p:spPr>
          <a:xfrm>
            <a:off x="4490069" y="5195294"/>
            <a:ext cx="2836083" cy="646331"/>
          </a:xfrm>
          <a:prstGeom prst="rect">
            <a:avLst/>
          </a:prstGeom>
          <a:noFill/>
        </p:spPr>
        <p:txBody>
          <a:bodyPr wrap="square" rtlCol="0">
            <a:spAutoFit/>
          </a:bodyPr>
          <a:lstStyle/>
          <a:p>
            <a:pPr>
              <a:lnSpc>
                <a:spcPct val="90000"/>
              </a:lnSpc>
            </a:pPr>
            <a:r>
              <a:rPr lang="sr-Latn-BA" sz="2000" b="1" dirty="0">
                <a:solidFill>
                  <a:srgbClr val="FFC000"/>
                </a:solidFill>
                <a:latin typeface="Times New Roman" panose="02020603050405020304" pitchFamily="18" charset="0"/>
                <a:cs typeface="Times New Roman" panose="02020603050405020304" pitchFamily="18" charset="0"/>
              </a:rPr>
              <a:t>VAS:   5</a:t>
            </a:r>
          </a:p>
          <a:p>
            <a:pPr>
              <a:lnSpc>
                <a:spcPct val="90000"/>
              </a:lnSpc>
            </a:pPr>
            <a:r>
              <a:rPr lang="sr-Latn-BA" sz="2000" b="1" dirty="0">
                <a:solidFill>
                  <a:srgbClr val="FFC000"/>
                </a:solidFill>
                <a:latin typeface="Times New Roman" panose="02020603050405020304" pitchFamily="18" charset="0"/>
                <a:cs typeface="Times New Roman" panose="02020603050405020304" pitchFamily="18" charset="0"/>
              </a:rPr>
              <a:t>Oswestry:  46</a:t>
            </a:r>
          </a:p>
        </p:txBody>
      </p:sp>
      <p:pic>
        <p:nvPicPr>
          <p:cNvPr id="15" name="Picture 1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7356" y="5518459"/>
            <a:ext cx="1036773" cy="9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4849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52600" y="914401"/>
            <a:ext cx="8686800" cy="701731"/>
          </a:xfrm>
          <a:prstGeom prst="rect">
            <a:avLst/>
          </a:prstGeom>
        </p:spPr>
        <p:txBody>
          <a:bodyPr wrap="square">
            <a:spAutoFit/>
          </a:bodyPr>
          <a:lstStyle/>
          <a:p>
            <a:pPr marL="457200" indent="-457200">
              <a:lnSpc>
                <a:spcPct val="90000"/>
              </a:lnSpc>
              <a:buAutoNum type="arabicPeriod" startAt="4"/>
            </a:pPr>
            <a:r>
              <a:rPr lang="sr-Latn-BA" sz="2200" b="1" dirty="0">
                <a:latin typeface="Times New Roman" panose="02020603050405020304" pitchFamily="18" charset="0"/>
                <a:cs typeface="Times New Roman" panose="02020603050405020304" pitchFamily="18" charset="0"/>
              </a:rPr>
              <a:t>Dg: bol nakon povrede kičme i posljdične paraplegije,  </a:t>
            </a:r>
            <a:r>
              <a:rPr lang="sr-Latn-RS" sz="2200" dirty="0">
                <a:solidFill>
                  <a:schemeClr val="tx1">
                    <a:lumMod val="85000"/>
                    <a:lumOff val="15000"/>
                  </a:schemeClr>
                </a:solidFill>
                <a:latin typeface="Times New Roman" pitchFamily="18" charset="0"/>
                <a:cs typeface="Times New Roman" pitchFamily="18" charset="0"/>
              </a:rPr>
              <a:t>35 godina,</a:t>
            </a:r>
          </a:p>
          <a:p>
            <a:pPr>
              <a:lnSpc>
                <a:spcPct val="90000"/>
              </a:lnSpc>
            </a:pPr>
            <a:r>
              <a:rPr lang="sr-Latn-RS" sz="2200" dirty="0">
                <a:solidFill>
                  <a:schemeClr val="tx1">
                    <a:lumMod val="85000"/>
                    <a:lumOff val="15000"/>
                  </a:schemeClr>
                </a:solidFill>
                <a:latin typeface="Times New Roman" pitchFamily="18" charset="0"/>
                <a:cs typeface="Times New Roman" pitchFamily="18" charset="0"/>
              </a:rPr>
              <a:t>       zaposlena, majka 4-oro djece </a:t>
            </a:r>
            <a:endParaRPr lang="sr-Latn-BA" sz="22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905000" y="1905001"/>
            <a:ext cx="1827902" cy="701731"/>
          </a:xfrm>
          <a:prstGeom prst="rect">
            <a:avLst/>
          </a:prstGeom>
          <a:noFill/>
        </p:spPr>
        <p:txBody>
          <a:bodyPr wrap="square" rtlCol="0">
            <a:spAutoFit/>
          </a:bodyPr>
          <a:lstStyle/>
          <a:p>
            <a:pPr>
              <a:lnSpc>
                <a:spcPct val="90000"/>
              </a:lnSpc>
            </a:pPr>
            <a:r>
              <a:rPr lang="sr-Latn-BA" sz="2000" b="1" dirty="0">
                <a:solidFill>
                  <a:srgbClr val="FFFF00"/>
                </a:solidFill>
                <a:latin typeface="Times New Roman" panose="02020603050405020304" pitchFamily="18" charset="0"/>
                <a:cs typeface="Times New Roman" panose="02020603050405020304" pitchFamily="18" charset="0"/>
              </a:rPr>
              <a:t>VAS:  8/9</a:t>
            </a:r>
          </a:p>
          <a:p>
            <a:pPr>
              <a:lnSpc>
                <a:spcPct val="90000"/>
              </a:lnSpc>
            </a:pPr>
            <a:endParaRPr lang="sr-Latn-BA" sz="2400" b="1" dirty="0">
              <a:solidFill>
                <a:srgbClr val="FFFF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800600" y="1905001"/>
            <a:ext cx="1827902" cy="618631"/>
          </a:xfrm>
          <a:prstGeom prst="rect">
            <a:avLst/>
          </a:prstGeom>
          <a:noFill/>
        </p:spPr>
        <p:txBody>
          <a:bodyPr wrap="square" rtlCol="0">
            <a:spAutoFit/>
          </a:bodyPr>
          <a:lstStyle/>
          <a:p>
            <a:pPr>
              <a:lnSpc>
                <a:spcPct val="90000"/>
              </a:lnSpc>
            </a:pPr>
            <a:r>
              <a:rPr lang="sr-Latn-BA" sz="2000" b="1" dirty="0">
                <a:solidFill>
                  <a:srgbClr val="FFFF00"/>
                </a:solidFill>
                <a:latin typeface="Times New Roman" panose="02020603050405020304" pitchFamily="18" charset="0"/>
                <a:cs typeface="Times New Roman" panose="02020603050405020304" pitchFamily="18" charset="0"/>
              </a:rPr>
              <a:t>VAS: 5/6   </a:t>
            </a:r>
          </a:p>
          <a:p>
            <a:pPr>
              <a:lnSpc>
                <a:spcPct val="90000"/>
              </a:lnSpc>
            </a:pPr>
            <a:endParaRPr lang="sr-Latn-BA" b="1" dirty="0">
              <a:solidFill>
                <a:srgbClr val="FFFF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1752600" y="2613984"/>
            <a:ext cx="7661072" cy="397032"/>
          </a:xfrm>
          <a:prstGeom prst="rect">
            <a:avLst/>
          </a:prstGeom>
        </p:spPr>
        <p:txBody>
          <a:bodyPr wrap="none">
            <a:spAutoFit/>
          </a:bodyPr>
          <a:lstStyle/>
          <a:p>
            <a:pPr>
              <a:lnSpc>
                <a:spcPct val="90000"/>
              </a:lnSpc>
            </a:pPr>
            <a:r>
              <a:rPr lang="sr-Latn-BA" sz="2200" b="1" dirty="0">
                <a:latin typeface="Times New Roman" panose="02020603050405020304" pitchFamily="18" charset="0"/>
                <a:cs typeface="Times New Roman" panose="02020603050405020304" pitchFamily="18" charset="0"/>
              </a:rPr>
              <a:t>5.    Dg: degenerativna bolest diska, FBSS, </a:t>
            </a:r>
            <a:r>
              <a:rPr lang="sr-Latn-RS" sz="2200" dirty="0">
                <a:solidFill>
                  <a:schemeClr val="tx1">
                    <a:lumMod val="85000"/>
                    <a:lumOff val="15000"/>
                  </a:schemeClr>
                </a:solidFill>
                <a:latin typeface="Times New Roman" pitchFamily="18" charset="0"/>
                <a:cs typeface="Times New Roman" pitchFamily="18" charset="0"/>
              </a:rPr>
              <a:t>55 godina, zaposlen </a:t>
            </a:r>
            <a:endParaRPr lang="sr-Latn-BA" sz="22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905001" y="3305253"/>
            <a:ext cx="2825963" cy="646331"/>
          </a:xfrm>
          <a:prstGeom prst="rect">
            <a:avLst/>
          </a:prstGeom>
          <a:noFill/>
        </p:spPr>
        <p:txBody>
          <a:bodyPr wrap="square" rtlCol="0">
            <a:spAutoFit/>
          </a:bodyPr>
          <a:lstStyle/>
          <a:p>
            <a:pPr>
              <a:lnSpc>
                <a:spcPct val="90000"/>
              </a:lnSpc>
            </a:pPr>
            <a:r>
              <a:rPr lang="sr-Latn-BA" sz="2000" b="1" dirty="0">
                <a:solidFill>
                  <a:srgbClr val="FFFF00"/>
                </a:solidFill>
                <a:latin typeface="Times New Roman" panose="02020603050405020304" pitchFamily="18" charset="0"/>
                <a:cs typeface="Times New Roman" panose="02020603050405020304" pitchFamily="18" charset="0"/>
              </a:rPr>
              <a:t>VAS:  8</a:t>
            </a:r>
          </a:p>
          <a:p>
            <a:pPr>
              <a:lnSpc>
                <a:spcPct val="90000"/>
              </a:lnSpc>
            </a:pPr>
            <a:r>
              <a:rPr lang="sr-Latn-BA" sz="2000" b="1" dirty="0">
                <a:solidFill>
                  <a:srgbClr val="FFFF00"/>
                </a:solidFill>
                <a:latin typeface="Times New Roman" panose="02020603050405020304" pitchFamily="18" charset="0"/>
                <a:cs typeface="Times New Roman" panose="02020603050405020304" pitchFamily="18" charset="0"/>
              </a:rPr>
              <a:t>Oswestry: 64</a:t>
            </a:r>
          </a:p>
        </p:txBody>
      </p:sp>
      <p:sp>
        <p:nvSpPr>
          <p:cNvPr id="11" name="TextBox 10"/>
          <p:cNvSpPr txBox="1"/>
          <p:nvPr/>
        </p:nvSpPr>
        <p:spPr>
          <a:xfrm>
            <a:off x="4800601" y="3305253"/>
            <a:ext cx="2204499" cy="646331"/>
          </a:xfrm>
          <a:prstGeom prst="rect">
            <a:avLst/>
          </a:prstGeom>
          <a:noFill/>
        </p:spPr>
        <p:txBody>
          <a:bodyPr wrap="square" rtlCol="0">
            <a:spAutoFit/>
          </a:bodyPr>
          <a:lstStyle/>
          <a:p>
            <a:pPr>
              <a:lnSpc>
                <a:spcPct val="90000"/>
              </a:lnSpc>
            </a:pPr>
            <a:r>
              <a:rPr lang="sr-Latn-BA" sz="2000" b="1" dirty="0">
                <a:solidFill>
                  <a:srgbClr val="FFFF00"/>
                </a:solidFill>
                <a:latin typeface="Times New Roman" panose="02020603050405020304" pitchFamily="18" charset="0"/>
                <a:cs typeface="Times New Roman" panose="02020603050405020304" pitchFamily="18" charset="0"/>
              </a:rPr>
              <a:t>VAS: 0/1  </a:t>
            </a:r>
          </a:p>
          <a:p>
            <a:pPr>
              <a:lnSpc>
                <a:spcPct val="90000"/>
              </a:lnSpc>
            </a:pPr>
            <a:r>
              <a:rPr lang="sr-Latn-BA" sz="2000" b="1" dirty="0">
                <a:solidFill>
                  <a:srgbClr val="FFFF00"/>
                </a:solidFill>
                <a:latin typeface="Times New Roman" panose="02020603050405020304" pitchFamily="18" charset="0"/>
                <a:cs typeface="Times New Roman" panose="02020603050405020304" pitchFamily="18" charset="0"/>
              </a:rPr>
              <a:t>Oswestry:15  </a:t>
            </a:r>
          </a:p>
        </p:txBody>
      </p:sp>
      <p:sp>
        <p:nvSpPr>
          <p:cNvPr id="12" name="Rectangle 11"/>
          <p:cNvSpPr/>
          <p:nvPr/>
        </p:nvSpPr>
        <p:spPr>
          <a:xfrm>
            <a:off x="1752601" y="4245819"/>
            <a:ext cx="7467109" cy="397032"/>
          </a:xfrm>
          <a:prstGeom prst="rect">
            <a:avLst/>
          </a:prstGeom>
        </p:spPr>
        <p:txBody>
          <a:bodyPr wrap="none">
            <a:spAutoFit/>
          </a:bodyPr>
          <a:lstStyle/>
          <a:p>
            <a:pPr>
              <a:lnSpc>
                <a:spcPct val="90000"/>
              </a:lnSpc>
            </a:pPr>
            <a:r>
              <a:rPr lang="sr-Latn-BA" sz="2200" b="1" dirty="0">
                <a:latin typeface="Times New Roman" panose="02020603050405020304" pitchFamily="18" charset="0"/>
                <a:cs typeface="Times New Roman" panose="02020603050405020304" pitchFamily="18" charset="0"/>
              </a:rPr>
              <a:t>6.     Dg: degenerativna bolest diska, FBSS, </a:t>
            </a:r>
            <a:r>
              <a:rPr lang="sr-Latn-RS" sz="2200" dirty="0">
                <a:solidFill>
                  <a:schemeClr val="tx1">
                    <a:lumMod val="85000"/>
                    <a:lumOff val="15000"/>
                  </a:schemeClr>
                </a:solidFill>
                <a:latin typeface="Times New Roman" pitchFamily="18" charset="0"/>
                <a:cs typeface="Times New Roman" pitchFamily="18" charset="0"/>
              </a:rPr>
              <a:t>58 godina, vozač </a:t>
            </a:r>
            <a:endParaRPr lang="sr-Latn-BA" sz="22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1752601" y="4937088"/>
            <a:ext cx="2643083" cy="646331"/>
          </a:xfrm>
          <a:prstGeom prst="rect">
            <a:avLst/>
          </a:prstGeom>
          <a:noFill/>
        </p:spPr>
        <p:txBody>
          <a:bodyPr wrap="square" rtlCol="0">
            <a:spAutoFit/>
          </a:bodyPr>
          <a:lstStyle/>
          <a:p>
            <a:pPr>
              <a:lnSpc>
                <a:spcPct val="90000"/>
              </a:lnSpc>
            </a:pPr>
            <a:r>
              <a:rPr lang="sr-Latn-BA" sz="2000" b="1" dirty="0">
                <a:solidFill>
                  <a:srgbClr val="FFFF00"/>
                </a:solidFill>
                <a:latin typeface="Times New Roman" panose="02020603050405020304" pitchFamily="18" charset="0"/>
                <a:cs typeface="Times New Roman" panose="02020603050405020304" pitchFamily="18" charset="0"/>
              </a:rPr>
              <a:t>VAS:  6</a:t>
            </a:r>
          </a:p>
          <a:p>
            <a:pPr>
              <a:lnSpc>
                <a:spcPct val="90000"/>
              </a:lnSpc>
            </a:pPr>
            <a:r>
              <a:rPr lang="sr-Latn-BA" sz="2000" b="1" dirty="0">
                <a:solidFill>
                  <a:srgbClr val="FFFF00"/>
                </a:solidFill>
                <a:latin typeface="Times New Roman" panose="02020603050405020304" pitchFamily="18" charset="0"/>
                <a:cs typeface="Times New Roman" panose="02020603050405020304" pitchFamily="18" charset="0"/>
              </a:rPr>
              <a:t>Oswestry: 50</a:t>
            </a:r>
          </a:p>
        </p:txBody>
      </p:sp>
      <p:sp>
        <p:nvSpPr>
          <p:cNvPr id="15" name="TextBox 14"/>
          <p:cNvSpPr txBox="1"/>
          <p:nvPr/>
        </p:nvSpPr>
        <p:spPr>
          <a:xfrm>
            <a:off x="4800600" y="4937088"/>
            <a:ext cx="2401446" cy="701731"/>
          </a:xfrm>
          <a:prstGeom prst="rect">
            <a:avLst/>
          </a:prstGeom>
          <a:noFill/>
        </p:spPr>
        <p:txBody>
          <a:bodyPr wrap="square" rtlCol="0">
            <a:spAutoFit/>
          </a:bodyPr>
          <a:lstStyle/>
          <a:p>
            <a:pPr>
              <a:lnSpc>
                <a:spcPct val="90000"/>
              </a:lnSpc>
            </a:pPr>
            <a:r>
              <a:rPr lang="sr-Latn-BA" sz="2000" b="1" dirty="0">
                <a:solidFill>
                  <a:srgbClr val="FFFF00"/>
                </a:solidFill>
                <a:latin typeface="Times New Roman" panose="02020603050405020304" pitchFamily="18" charset="0"/>
                <a:cs typeface="Times New Roman" panose="02020603050405020304" pitchFamily="18" charset="0"/>
              </a:rPr>
              <a:t>VAS:0   </a:t>
            </a:r>
          </a:p>
          <a:p>
            <a:pPr>
              <a:lnSpc>
                <a:spcPct val="90000"/>
              </a:lnSpc>
            </a:pPr>
            <a:r>
              <a:rPr lang="sr-Latn-BA" sz="2000" b="1" dirty="0">
                <a:solidFill>
                  <a:srgbClr val="FFFF00"/>
                </a:solidFill>
                <a:latin typeface="Times New Roman" panose="02020603050405020304" pitchFamily="18" charset="0"/>
                <a:cs typeface="Times New Roman" panose="02020603050405020304" pitchFamily="18" charset="0"/>
              </a:rPr>
              <a:t>Oswestry:10 </a:t>
            </a:r>
            <a:r>
              <a:rPr lang="sr-Latn-BA" sz="2400" b="1" dirty="0">
                <a:solidFill>
                  <a:srgbClr val="FFFF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39526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76401" y="685800"/>
            <a:ext cx="7755649" cy="2123658"/>
          </a:xfrm>
          <a:prstGeom prst="rect">
            <a:avLst/>
          </a:prstGeom>
        </p:spPr>
        <p:txBody>
          <a:bodyPr wrap="none">
            <a:spAutoFit/>
          </a:bodyPr>
          <a:lstStyle/>
          <a:p>
            <a:r>
              <a:rPr lang="sr-Latn-BA" sz="2200" b="1" dirty="0">
                <a:latin typeface="Times New Roman" panose="02020603050405020304" pitchFamily="18" charset="0"/>
                <a:cs typeface="Times New Roman" panose="02020603050405020304" pitchFamily="18" charset="0"/>
              </a:rPr>
              <a:t>PRIKAZ   SLUČAJA</a:t>
            </a:r>
          </a:p>
          <a:p>
            <a:endParaRPr lang="sr-Latn-BA" sz="2200" b="1" dirty="0">
              <a:latin typeface="Times New Roman" panose="02020603050405020304" pitchFamily="18" charset="0"/>
              <a:cs typeface="Times New Roman" panose="02020603050405020304" pitchFamily="18" charset="0"/>
            </a:endParaRPr>
          </a:p>
          <a:p>
            <a:pPr marL="457200" indent="-457200">
              <a:buAutoNum type="arabicPeriod"/>
            </a:pPr>
            <a:r>
              <a:rPr lang="sr-Latn-BA" sz="2200" b="1" dirty="0">
                <a:latin typeface="Times New Roman" panose="02020603050405020304" pitchFamily="18" charset="0"/>
                <a:cs typeface="Times New Roman" panose="02020603050405020304" pitchFamily="18" charset="0"/>
              </a:rPr>
              <a:t>Dg: degenerativna bolest diska, FBSS, </a:t>
            </a:r>
            <a:r>
              <a:rPr lang="sr-Latn-RS" sz="2200" dirty="0">
                <a:solidFill>
                  <a:schemeClr val="tx1">
                    <a:lumMod val="85000"/>
                    <a:lumOff val="15000"/>
                  </a:schemeClr>
                </a:solidFill>
                <a:latin typeface="Times New Roman" panose="02020603050405020304" pitchFamily="18" charset="0"/>
                <a:cs typeface="Times New Roman" panose="02020603050405020304" pitchFamily="18" charset="0"/>
              </a:rPr>
              <a:t>74 godine, penzioner </a:t>
            </a:r>
            <a:endParaRPr lang="sr-Latn-BA" sz="2200" b="1" dirty="0">
              <a:latin typeface="Times New Roman" panose="02020603050405020304" pitchFamily="18" charset="0"/>
              <a:cs typeface="Times New Roman" panose="02020603050405020304" pitchFamily="18" charset="0"/>
            </a:endParaRPr>
          </a:p>
          <a:p>
            <a:endParaRPr lang="sr-Latn-BA" sz="2200" b="1" dirty="0">
              <a:latin typeface="Times New Roman" panose="02020603050405020304" pitchFamily="18" charset="0"/>
              <a:cs typeface="Times New Roman" panose="02020603050405020304" pitchFamily="18" charset="0"/>
            </a:endParaRPr>
          </a:p>
          <a:p>
            <a:endParaRPr lang="sr-Latn-BA" sz="2200" b="1" dirty="0">
              <a:latin typeface="Times New Roman" panose="02020603050405020304" pitchFamily="18" charset="0"/>
              <a:cs typeface="Times New Roman" panose="02020603050405020304" pitchFamily="18" charset="0"/>
            </a:endParaRPr>
          </a:p>
          <a:p>
            <a:r>
              <a:rPr lang="sr-Latn-BA" sz="2200" b="1" dirty="0">
                <a:latin typeface="Times New Roman" panose="02020603050405020304" pitchFamily="18" charset="0"/>
                <a:cs typeface="Times New Roman" panose="02020603050405020304" pitchFamily="18" charset="0"/>
              </a:rPr>
              <a:t> </a:t>
            </a:r>
            <a:endParaRPr lang="sr-Latn-BA" sz="2200" dirty="0"/>
          </a:p>
        </p:txBody>
      </p:sp>
      <p:sp>
        <p:nvSpPr>
          <p:cNvPr id="7" name="TextBox 6"/>
          <p:cNvSpPr txBox="1"/>
          <p:nvPr/>
        </p:nvSpPr>
        <p:spPr>
          <a:xfrm>
            <a:off x="4409837" y="2003847"/>
            <a:ext cx="2436568" cy="646331"/>
          </a:xfrm>
          <a:prstGeom prst="rect">
            <a:avLst/>
          </a:prstGeom>
          <a:noFill/>
        </p:spPr>
        <p:txBody>
          <a:bodyPr wrap="square" rtlCol="0">
            <a:spAutoFit/>
          </a:bodyPr>
          <a:lstStyle/>
          <a:p>
            <a:pPr>
              <a:lnSpc>
                <a:spcPct val="90000"/>
              </a:lnSpc>
            </a:pPr>
            <a:r>
              <a:rPr lang="sr-Latn-BA" sz="2000" b="1" dirty="0">
                <a:solidFill>
                  <a:srgbClr val="FFC000"/>
                </a:solidFill>
                <a:latin typeface="Times New Roman" panose="02020603050405020304" pitchFamily="18" charset="0"/>
                <a:cs typeface="Times New Roman" panose="02020603050405020304" pitchFamily="18" charset="0"/>
              </a:rPr>
              <a:t>VAS: 5 </a:t>
            </a:r>
          </a:p>
          <a:p>
            <a:pPr>
              <a:lnSpc>
                <a:spcPct val="90000"/>
              </a:lnSpc>
            </a:pPr>
            <a:r>
              <a:rPr lang="sr-Latn-BA" sz="2000" b="1" dirty="0">
                <a:solidFill>
                  <a:srgbClr val="FFC000"/>
                </a:solidFill>
                <a:latin typeface="Times New Roman" panose="02020603050405020304" pitchFamily="18" charset="0"/>
                <a:cs typeface="Times New Roman" panose="02020603050405020304" pitchFamily="18" charset="0"/>
              </a:rPr>
              <a:t>Oswestry: 36</a:t>
            </a:r>
          </a:p>
        </p:txBody>
      </p:sp>
      <p:sp>
        <p:nvSpPr>
          <p:cNvPr id="8" name="TextBox 7"/>
          <p:cNvSpPr txBox="1"/>
          <p:nvPr/>
        </p:nvSpPr>
        <p:spPr>
          <a:xfrm>
            <a:off x="1676400" y="2003846"/>
            <a:ext cx="2436568" cy="646331"/>
          </a:xfrm>
          <a:prstGeom prst="rect">
            <a:avLst/>
          </a:prstGeom>
          <a:noFill/>
        </p:spPr>
        <p:txBody>
          <a:bodyPr wrap="square" rtlCol="0">
            <a:spAutoFit/>
          </a:bodyPr>
          <a:lstStyle/>
          <a:p>
            <a:pPr>
              <a:lnSpc>
                <a:spcPct val="90000"/>
              </a:lnSpc>
            </a:pPr>
            <a:r>
              <a:rPr lang="sr-Latn-BA" sz="2000" b="1" dirty="0">
                <a:solidFill>
                  <a:srgbClr val="FFC000"/>
                </a:solidFill>
                <a:latin typeface="Times New Roman" panose="02020603050405020304" pitchFamily="18" charset="0"/>
                <a:cs typeface="Times New Roman" panose="02020603050405020304" pitchFamily="18" charset="0"/>
              </a:rPr>
              <a:t>VAS:  9/10</a:t>
            </a:r>
          </a:p>
          <a:p>
            <a:pPr>
              <a:lnSpc>
                <a:spcPct val="90000"/>
              </a:lnSpc>
            </a:pPr>
            <a:r>
              <a:rPr lang="sr-Latn-BA" sz="2000" b="1" dirty="0">
                <a:solidFill>
                  <a:srgbClr val="FFC000"/>
                </a:solidFill>
                <a:latin typeface="Times New Roman" panose="02020603050405020304" pitchFamily="18" charset="0"/>
                <a:cs typeface="Times New Roman" panose="02020603050405020304" pitchFamily="18" charset="0"/>
              </a:rPr>
              <a:t>Oswestry: 74</a:t>
            </a:r>
          </a:p>
        </p:txBody>
      </p:sp>
      <p:sp>
        <p:nvSpPr>
          <p:cNvPr id="9" name="Rectangle 8"/>
          <p:cNvSpPr/>
          <p:nvPr/>
        </p:nvSpPr>
        <p:spPr>
          <a:xfrm>
            <a:off x="1676400" y="3031968"/>
            <a:ext cx="6859314" cy="397032"/>
          </a:xfrm>
          <a:prstGeom prst="rect">
            <a:avLst/>
          </a:prstGeom>
        </p:spPr>
        <p:txBody>
          <a:bodyPr wrap="none">
            <a:spAutoFit/>
          </a:bodyPr>
          <a:lstStyle/>
          <a:p>
            <a:pPr>
              <a:lnSpc>
                <a:spcPct val="90000"/>
              </a:lnSpc>
            </a:pPr>
            <a:r>
              <a:rPr lang="sr-Latn-BA" sz="2200" b="1" dirty="0">
                <a:latin typeface="Times New Roman" panose="02020603050405020304" pitchFamily="18" charset="0"/>
                <a:cs typeface="Times New Roman" panose="02020603050405020304" pitchFamily="18" charset="0"/>
              </a:rPr>
              <a:t>2.     Dg: postamputacioni neurom, </a:t>
            </a:r>
            <a:r>
              <a:rPr lang="sr-Latn-RS" sz="2200" dirty="0">
                <a:solidFill>
                  <a:schemeClr val="tx1">
                    <a:lumMod val="85000"/>
                    <a:lumOff val="15000"/>
                  </a:schemeClr>
                </a:solidFill>
                <a:latin typeface="Times New Roman" panose="02020603050405020304" pitchFamily="18" charset="0"/>
                <a:cs typeface="Times New Roman" panose="02020603050405020304" pitchFamily="18" charset="0"/>
              </a:rPr>
              <a:t>58 godina, penzioner </a:t>
            </a:r>
            <a:endParaRPr lang="sr-Latn-BA" sz="22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676401" y="3641670"/>
            <a:ext cx="3212373" cy="701731"/>
          </a:xfrm>
          <a:prstGeom prst="rect">
            <a:avLst/>
          </a:prstGeom>
          <a:noFill/>
        </p:spPr>
        <p:txBody>
          <a:bodyPr wrap="square" rtlCol="0">
            <a:spAutoFit/>
          </a:bodyPr>
          <a:lstStyle/>
          <a:p>
            <a:pPr>
              <a:lnSpc>
                <a:spcPct val="90000"/>
              </a:lnSpc>
            </a:pPr>
            <a:r>
              <a:rPr lang="sr-Latn-BA" sz="2000" b="1" dirty="0">
                <a:solidFill>
                  <a:srgbClr val="FFC000"/>
                </a:solidFill>
                <a:latin typeface="Times New Roman" panose="02020603050405020304" pitchFamily="18" charset="0"/>
                <a:cs typeface="Times New Roman" panose="02020603050405020304" pitchFamily="18" charset="0"/>
              </a:rPr>
              <a:t>VAS:  8</a:t>
            </a:r>
          </a:p>
          <a:p>
            <a:pPr>
              <a:lnSpc>
                <a:spcPct val="90000"/>
              </a:lnSpc>
            </a:pPr>
            <a:endParaRPr lang="sr-Latn-BA" sz="2400" b="1" dirty="0">
              <a:solidFill>
                <a:srgbClr val="FFC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4422243" y="3651511"/>
            <a:ext cx="2700888" cy="701731"/>
          </a:xfrm>
          <a:prstGeom prst="rect">
            <a:avLst/>
          </a:prstGeom>
          <a:noFill/>
        </p:spPr>
        <p:txBody>
          <a:bodyPr wrap="square" rtlCol="0">
            <a:spAutoFit/>
          </a:bodyPr>
          <a:lstStyle/>
          <a:p>
            <a:pPr>
              <a:lnSpc>
                <a:spcPct val="90000"/>
              </a:lnSpc>
            </a:pPr>
            <a:r>
              <a:rPr lang="sr-Latn-BA" sz="2000" b="1" dirty="0">
                <a:solidFill>
                  <a:srgbClr val="FFC000"/>
                </a:solidFill>
                <a:latin typeface="Times New Roman" panose="02020603050405020304" pitchFamily="18" charset="0"/>
                <a:cs typeface="Times New Roman" panose="02020603050405020304" pitchFamily="18" charset="0"/>
              </a:rPr>
              <a:t>VAS:   1-2</a:t>
            </a:r>
          </a:p>
          <a:p>
            <a:pPr>
              <a:lnSpc>
                <a:spcPct val="90000"/>
              </a:lnSpc>
            </a:pPr>
            <a:endParaRPr lang="sr-Latn-BA" sz="2400" b="1" dirty="0">
              <a:solidFill>
                <a:srgbClr val="C0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1676400" y="4575751"/>
            <a:ext cx="9011570" cy="397032"/>
          </a:xfrm>
          <a:prstGeom prst="rect">
            <a:avLst/>
          </a:prstGeom>
        </p:spPr>
        <p:txBody>
          <a:bodyPr wrap="none">
            <a:spAutoFit/>
          </a:bodyPr>
          <a:lstStyle/>
          <a:p>
            <a:pPr>
              <a:lnSpc>
                <a:spcPct val="90000"/>
              </a:lnSpc>
            </a:pPr>
            <a:r>
              <a:rPr lang="sr-Latn-BA" sz="2200" b="1" dirty="0">
                <a:latin typeface="Times New Roman" panose="02020603050405020304" pitchFamily="18" charset="0"/>
                <a:cs typeface="Times New Roman" panose="02020603050405020304" pitchFamily="18" charset="0"/>
              </a:rPr>
              <a:t>3.     Dg: degenerativna bolest diska, FBSS, </a:t>
            </a:r>
            <a:r>
              <a:rPr lang="sr-Latn-RS" sz="2200" dirty="0">
                <a:solidFill>
                  <a:schemeClr val="tx1">
                    <a:lumMod val="85000"/>
                    <a:lumOff val="15000"/>
                  </a:schemeClr>
                </a:solidFill>
                <a:latin typeface="Times New Roman" pitchFamily="18" charset="0"/>
                <a:cs typeface="Times New Roman" pitchFamily="18" charset="0"/>
              </a:rPr>
              <a:t>48 godina, mašinski tehničar </a:t>
            </a:r>
            <a:endParaRPr lang="sr-Latn-BA" sz="22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1697840" y="5195294"/>
            <a:ext cx="2924437" cy="646331"/>
          </a:xfrm>
          <a:prstGeom prst="rect">
            <a:avLst/>
          </a:prstGeom>
          <a:noFill/>
        </p:spPr>
        <p:txBody>
          <a:bodyPr wrap="square" rtlCol="0">
            <a:spAutoFit/>
          </a:bodyPr>
          <a:lstStyle/>
          <a:p>
            <a:pPr>
              <a:lnSpc>
                <a:spcPct val="90000"/>
              </a:lnSpc>
            </a:pPr>
            <a:r>
              <a:rPr lang="sr-Latn-BA" sz="2000" b="1" dirty="0">
                <a:solidFill>
                  <a:srgbClr val="FFC000"/>
                </a:solidFill>
                <a:latin typeface="Times New Roman" panose="02020603050405020304" pitchFamily="18" charset="0"/>
                <a:cs typeface="Times New Roman" panose="02020603050405020304" pitchFamily="18" charset="0"/>
              </a:rPr>
              <a:t>VAS:  9/10</a:t>
            </a:r>
          </a:p>
          <a:p>
            <a:pPr>
              <a:lnSpc>
                <a:spcPct val="90000"/>
              </a:lnSpc>
            </a:pPr>
            <a:r>
              <a:rPr lang="sr-Latn-BA" sz="2000" b="1" dirty="0">
                <a:solidFill>
                  <a:srgbClr val="FFC000"/>
                </a:solidFill>
                <a:latin typeface="Times New Roman" panose="02020603050405020304" pitchFamily="18" charset="0"/>
                <a:cs typeface="Times New Roman" panose="02020603050405020304" pitchFamily="18" charset="0"/>
              </a:rPr>
              <a:t>Oswestry: 84</a:t>
            </a:r>
          </a:p>
        </p:txBody>
      </p:sp>
      <p:sp>
        <p:nvSpPr>
          <p:cNvPr id="14" name="TextBox 13"/>
          <p:cNvSpPr txBox="1"/>
          <p:nvPr/>
        </p:nvSpPr>
        <p:spPr>
          <a:xfrm>
            <a:off x="4422243" y="5195294"/>
            <a:ext cx="2836083" cy="646331"/>
          </a:xfrm>
          <a:prstGeom prst="rect">
            <a:avLst/>
          </a:prstGeom>
          <a:noFill/>
        </p:spPr>
        <p:txBody>
          <a:bodyPr wrap="square" rtlCol="0">
            <a:spAutoFit/>
          </a:bodyPr>
          <a:lstStyle/>
          <a:p>
            <a:pPr>
              <a:lnSpc>
                <a:spcPct val="90000"/>
              </a:lnSpc>
            </a:pPr>
            <a:r>
              <a:rPr lang="sr-Latn-BA" sz="2000" b="1" dirty="0">
                <a:solidFill>
                  <a:srgbClr val="FFC000"/>
                </a:solidFill>
                <a:latin typeface="Times New Roman" panose="02020603050405020304" pitchFamily="18" charset="0"/>
                <a:cs typeface="Times New Roman" panose="02020603050405020304" pitchFamily="18" charset="0"/>
              </a:rPr>
              <a:t>VAS:   5</a:t>
            </a:r>
          </a:p>
          <a:p>
            <a:pPr>
              <a:lnSpc>
                <a:spcPct val="90000"/>
              </a:lnSpc>
            </a:pPr>
            <a:r>
              <a:rPr lang="sr-Latn-BA" sz="2000" b="1" dirty="0">
                <a:solidFill>
                  <a:srgbClr val="FFC000"/>
                </a:solidFill>
                <a:latin typeface="Times New Roman" panose="02020603050405020304" pitchFamily="18" charset="0"/>
                <a:cs typeface="Times New Roman" panose="02020603050405020304" pitchFamily="18" charset="0"/>
              </a:rPr>
              <a:t>Oswestry:  46</a:t>
            </a:r>
          </a:p>
        </p:txBody>
      </p:sp>
      <p:pic>
        <p:nvPicPr>
          <p:cNvPr id="15" name="Picture 1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2488" y="5518459"/>
            <a:ext cx="1036773" cy="9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1100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930196" y="3708156"/>
            <a:ext cx="2842793" cy="2595893"/>
          </a:xfrm>
          <a:prstGeom prst="rect">
            <a:avLst/>
          </a:prstGeom>
        </p:spPr>
      </p:pic>
      <p:pic>
        <p:nvPicPr>
          <p:cNvPr id="8" name="Picture 7"/>
          <p:cNvPicPr>
            <a:picLocks noChangeAspect="1"/>
          </p:cNvPicPr>
          <p:nvPr/>
        </p:nvPicPr>
        <p:blipFill>
          <a:blip r:embed="rId3"/>
          <a:stretch>
            <a:fillRect/>
          </a:stretch>
        </p:blipFill>
        <p:spPr>
          <a:xfrm>
            <a:off x="5499991" y="405206"/>
            <a:ext cx="2491613" cy="2489028"/>
          </a:xfrm>
          <a:prstGeom prst="rect">
            <a:avLst/>
          </a:prstGeom>
        </p:spPr>
      </p:pic>
      <p:pic>
        <p:nvPicPr>
          <p:cNvPr id="10" name="Picture 9"/>
          <p:cNvPicPr>
            <a:picLocks noChangeAspect="1"/>
          </p:cNvPicPr>
          <p:nvPr/>
        </p:nvPicPr>
        <p:blipFill>
          <a:blip r:embed="rId4"/>
          <a:stretch>
            <a:fillRect/>
          </a:stretch>
        </p:blipFill>
        <p:spPr>
          <a:xfrm rot="5400000">
            <a:off x="5405990" y="2968917"/>
            <a:ext cx="1754291" cy="3107707"/>
          </a:xfrm>
          <a:prstGeom prst="rect">
            <a:avLst/>
          </a:prstGeom>
        </p:spPr>
      </p:pic>
      <p:pic>
        <p:nvPicPr>
          <p:cNvPr id="9" name="Picture 8"/>
          <p:cNvPicPr>
            <a:picLocks noChangeAspect="1"/>
          </p:cNvPicPr>
          <p:nvPr/>
        </p:nvPicPr>
        <p:blipFill>
          <a:blip r:embed="rId5"/>
          <a:stretch>
            <a:fillRect/>
          </a:stretch>
        </p:blipFill>
        <p:spPr>
          <a:xfrm>
            <a:off x="1646552" y="797092"/>
            <a:ext cx="2784563" cy="2308851"/>
          </a:xfrm>
          <a:prstGeom prst="rect">
            <a:avLst/>
          </a:prstGeom>
        </p:spPr>
      </p:pic>
      <p:pic>
        <p:nvPicPr>
          <p:cNvPr id="7" name="Picture 6"/>
          <p:cNvPicPr>
            <a:picLocks noChangeAspect="1"/>
          </p:cNvPicPr>
          <p:nvPr/>
        </p:nvPicPr>
        <p:blipFill>
          <a:blip r:embed="rId6"/>
          <a:stretch>
            <a:fillRect/>
          </a:stretch>
        </p:blipFill>
        <p:spPr>
          <a:xfrm>
            <a:off x="8905865" y="1054309"/>
            <a:ext cx="2037611" cy="3131209"/>
          </a:xfrm>
          <a:prstGeom prst="rect">
            <a:avLst/>
          </a:prstGeom>
        </p:spPr>
      </p:pic>
      <p:pic>
        <p:nvPicPr>
          <p:cNvPr id="11" name="Picture 10"/>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43476" y="5643601"/>
            <a:ext cx="1036773" cy="9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61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56754"/>
            <a:ext cx="12192001" cy="6492240"/>
          </a:xfrm>
          <a:prstGeom prst="rect">
            <a:avLst/>
          </a:prstGeom>
        </p:spPr>
      </p:pic>
      <p:sp>
        <p:nvSpPr>
          <p:cNvPr id="6" name="TextBox 5"/>
          <p:cNvSpPr txBox="1"/>
          <p:nvPr/>
        </p:nvSpPr>
        <p:spPr>
          <a:xfrm>
            <a:off x="3241508" y="733008"/>
            <a:ext cx="5493826" cy="707886"/>
          </a:xfrm>
          <a:prstGeom prst="rect">
            <a:avLst/>
          </a:prstGeom>
          <a:noFill/>
        </p:spPr>
        <p:txBody>
          <a:bodyPr wrap="square" rtlCol="0">
            <a:spAutoFit/>
          </a:bodyPr>
          <a:lstStyle/>
          <a:p>
            <a:r>
              <a:rPr lang="sr-Latn-BA" sz="4000" b="1" dirty="0">
                <a:solidFill>
                  <a:srgbClr val="C00000"/>
                </a:solidFill>
              </a:rPr>
              <a:t>HVALA   NA   PAŽNJI!</a:t>
            </a:r>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360" y="274766"/>
            <a:ext cx="1689575" cy="1624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3889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4217" y="762001"/>
            <a:ext cx="9966960" cy="830997"/>
          </a:xfrm>
          <a:prstGeom prst="rect">
            <a:avLst/>
          </a:prstGeom>
        </p:spPr>
        <p:txBody>
          <a:bodyPr wrap="square">
            <a:spAutoFit/>
          </a:bodyPr>
          <a:lstStyle/>
          <a:p>
            <a:pPr algn="just"/>
            <a:r>
              <a:rPr lang="en-US" sz="2400" dirty="0" err="1">
                <a:latin typeface="Times New Roman" panose="02020603050405020304" pitchFamily="18" charset="0"/>
                <a:cs typeface="Times New Roman" panose="02020603050405020304" pitchFamily="18" charset="0"/>
              </a:rPr>
              <a:t>Melzack</a:t>
            </a:r>
            <a:r>
              <a:rPr lang="en-US" sz="2400" dirty="0">
                <a:latin typeface="Times New Roman" panose="02020603050405020304" pitchFamily="18" charset="0"/>
                <a:cs typeface="Times New Roman" panose="02020603050405020304" pitchFamily="18" charset="0"/>
              </a:rPr>
              <a:t> R, Wall PD. Pain mechanisms: a new theory. </a:t>
            </a:r>
            <a:r>
              <a:rPr lang="en-US" sz="2400" i="1" dirty="0">
                <a:latin typeface="Times New Roman" panose="02020603050405020304" pitchFamily="18" charset="0"/>
                <a:cs typeface="Times New Roman" panose="02020603050405020304" pitchFamily="18" charset="0"/>
              </a:rPr>
              <a:t>Science (New York, N.Y.)</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1965</a:t>
            </a:r>
            <a:r>
              <a:rPr lang="en-US" sz="2400" dirty="0">
                <a:latin typeface="Times New Roman" panose="02020603050405020304" pitchFamily="18" charset="0"/>
                <a:cs typeface="Times New Roman" panose="02020603050405020304" pitchFamily="18" charset="0"/>
              </a:rPr>
              <a:t>;150:971-979</a:t>
            </a:r>
            <a:r>
              <a:rPr lang="en-US" sz="2400" dirty="0">
                <a:solidFill>
                  <a:srgbClr val="FFFF00"/>
                </a:solidFill>
                <a:latin typeface="Arial" panose="020B0604020202020204" pitchFamily="34" charset="0"/>
              </a:rPr>
              <a:t>. </a:t>
            </a:r>
            <a:endParaRPr lang="sr-Latn-BA" sz="2400" dirty="0">
              <a:solidFill>
                <a:srgbClr val="FFFF00"/>
              </a:solidFill>
            </a:endParaRPr>
          </a:p>
        </p:txBody>
      </p:sp>
      <p:sp>
        <p:nvSpPr>
          <p:cNvPr id="7" name="Rectangle 6"/>
          <p:cNvSpPr/>
          <p:nvPr/>
        </p:nvSpPr>
        <p:spPr>
          <a:xfrm>
            <a:off x="1084217" y="1676400"/>
            <a:ext cx="9966960" cy="1200329"/>
          </a:xfrm>
          <a:prstGeom prst="rect">
            <a:avLst/>
          </a:prstGeom>
        </p:spPr>
        <p:txBody>
          <a:bodyPr wrap="square">
            <a:spAutoFit/>
          </a:bodyPr>
          <a:lstStyle/>
          <a:p>
            <a:pPr algn="just"/>
            <a:r>
              <a:rPr lang="en-US" sz="2400" dirty="0" err="1">
                <a:latin typeface="Times New Roman" panose="02020603050405020304" pitchFamily="18" charset="0"/>
                <a:cs typeface="Times New Roman" panose="02020603050405020304" pitchFamily="18" charset="0"/>
              </a:rPr>
              <a:t>Shealy</a:t>
            </a:r>
            <a:r>
              <a:rPr lang="en-US" sz="2400" dirty="0">
                <a:latin typeface="Times New Roman" panose="02020603050405020304" pitchFamily="18" charset="0"/>
                <a:cs typeface="Times New Roman" panose="02020603050405020304" pitchFamily="18" charset="0"/>
              </a:rPr>
              <a:t> CN, Mortimer JT, </a:t>
            </a:r>
            <a:r>
              <a:rPr lang="en-US" sz="2400" dirty="0" err="1">
                <a:latin typeface="Times New Roman" panose="02020603050405020304" pitchFamily="18" charset="0"/>
                <a:cs typeface="Times New Roman" panose="02020603050405020304" pitchFamily="18" charset="0"/>
              </a:rPr>
              <a:t>Reswick</a:t>
            </a:r>
            <a:r>
              <a:rPr lang="en-US" sz="2400" dirty="0">
                <a:latin typeface="Times New Roman" panose="02020603050405020304" pitchFamily="18" charset="0"/>
                <a:cs typeface="Times New Roman" panose="02020603050405020304" pitchFamily="18" charset="0"/>
              </a:rPr>
              <a:t> JB. Electrical inhibition of pain by stimulation of the dorsal columns: preliminary clinical report. </a:t>
            </a:r>
            <a:r>
              <a:rPr lang="en-US" sz="2400" i="1" dirty="0" err="1">
                <a:latin typeface="Times New Roman" panose="02020603050405020304" pitchFamily="18" charset="0"/>
                <a:cs typeface="Times New Roman" panose="02020603050405020304" pitchFamily="18" charset="0"/>
              </a:rPr>
              <a:t>Anesth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Analg</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1967</a:t>
            </a:r>
            <a:r>
              <a:rPr lang="en-US" sz="2400" dirty="0">
                <a:latin typeface="Times New Roman" panose="02020603050405020304" pitchFamily="18" charset="0"/>
                <a:cs typeface="Times New Roman" panose="02020603050405020304" pitchFamily="18" charset="0"/>
              </a:rPr>
              <a:t>;46:489-491</a:t>
            </a:r>
            <a:r>
              <a:rPr lang="en-US" sz="1950" dirty="0">
                <a:solidFill>
                  <a:srgbClr val="FFFF00"/>
                </a:solidFill>
                <a:latin typeface="Times New Roman" panose="02020603050405020304" pitchFamily="18" charset="0"/>
                <a:cs typeface="Times New Roman" panose="02020603050405020304" pitchFamily="18" charset="0"/>
              </a:rPr>
              <a:t>. </a:t>
            </a:r>
            <a:endParaRPr lang="sr-Latn-BA" sz="195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1084217" y="3165454"/>
            <a:ext cx="9966960" cy="2650597"/>
          </a:xfrm>
          <a:prstGeom prst="rect">
            <a:avLst/>
          </a:prstGeom>
        </p:spPr>
        <p:txBody>
          <a:bodyPr wrap="square">
            <a:spAutoFit/>
          </a:bodyPr>
          <a:lstStyle/>
          <a:p>
            <a:pPr algn="just">
              <a:lnSpc>
                <a:spcPct val="107000"/>
              </a:lnSpc>
              <a:spcAft>
                <a:spcPts val="600"/>
              </a:spcAft>
            </a:pPr>
            <a:r>
              <a:rPr lang="sr-Latn-BA" sz="2400" dirty="0">
                <a:latin typeface="Times New Roman" panose="02020603050405020304" pitchFamily="18" charset="0"/>
                <a:ea typeface="Calibri" panose="020F0502020204030204" pitchFamily="34" charset="0"/>
                <a:cs typeface="Times New Roman" panose="02020603050405020304" pitchFamily="18" charset="0"/>
              </a:rPr>
              <a:t>-Godišnje se ugradi 50000 neurostimulatora kičmene moždine </a:t>
            </a:r>
          </a:p>
          <a:p>
            <a:pPr algn="just">
              <a:lnSpc>
                <a:spcPct val="107000"/>
              </a:lnSpc>
              <a:spcAft>
                <a:spcPts val="600"/>
              </a:spcAft>
            </a:pPr>
            <a:r>
              <a:rPr lang="sr-Latn-BA" sz="2400" dirty="0">
                <a:latin typeface="Times New Roman" panose="02020603050405020304" pitchFamily="18" charset="0"/>
                <a:ea typeface="Calibri" panose="020F0502020204030204" pitchFamily="34" charset="0"/>
                <a:cs typeface="Times New Roman" panose="02020603050405020304" pitchFamily="18" charset="0"/>
              </a:rPr>
              <a:t>-Rast je podstaknut povećanom prevalencom neuropatskog bola,</a:t>
            </a:r>
          </a:p>
          <a:p>
            <a:pPr algn="just">
              <a:lnSpc>
                <a:spcPct val="107000"/>
              </a:lnSpc>
              <a:spcAft>
                <a:spcPts val="600"/>
              </a:spcAft>
            </a:pPr>
            <a:r>
              <a:rPr lang="sr-Latn-BA" sz="1200" dirty="0">
                <a:solidFill>
                  <a:srgbClr val="FFC000"/>
                </a:solidFill>
                <a:latin typeface="Times New Roman" panose="02020603050405020304" pitchFamily="18" charset="0"/>
                <a:cs typeface="Times New Roman" panose="02020603050405020304" pitchFamily="18" charset="0"/>
              </a:rPr>
              <a:t>van Hecke O, Austin SK, Khan RA, Smith BH, Torrance N. Neuropathic pain in the general population: a systematic review of epidemiological studies. </a:t>
            </a:r>
            <a:r>
              <a:rPr lang="sr-Latn-BA" sz="1200" i="1" dirty="0">
                <a:solidFill>
                  <a:srgbClr val="FFC000"/>
                </a:solidFill>
                <a:latin typeface="Times New Roman" panose="02020603050405020304" pitchFamily="18" charset="0"/>
                <a:cs typeface="Times New Roman" panose="02020603050405020304" pitchFamily="18" charset="0"/>
              </a:rPr>
              <a:t>Pain</a:t>
            </a:r>
            <a:r>
              <a:rPr lang="sr-Latn-BA" sz="1200" b="1" dirty="0">
                <a:solidFill>
                  <a:srgbClr val="FFC000"/>
                </a:solidFill>
                <a:latin typeface="Times New Roman" panose="02020603050405020304" pitchFamily="18" charset="0"/>
                <a:cs typeface="Times New Roman" panose="02020603050405020304" pitchFamily="18" charset="0"/>
              </a:rPr>
              <a:t>. 2014</a:t>
            </a:r>
            <a:r>
              <a:rPr lang="sr-Latn-BA" sz="1200" dirty="0">
                <a:solidFill>
                  <a:srgbClr val="FFC000"/>
                </a:solidFill>
                <a:latin typeface="Times New Roman" panose="02020603050405020304" pitchFamily="18" charset="0"/>
                <a:cs typeface="Times New Roman" panose="02020603050405020304" pitchFamily="18" charset="0"/>
              </a:rPr>
              <a:t>;155:654-662</a:t>
            </a:r>
            <a:r>
              <a:rPr lang="sr-Latn-BA" sz="1200" dirty="0">
                <a:solidFill>
                  <a:srgbClr val="C00000"/>
                </a:solidFill>
                <a:latin typeface="Times New Roman" panose="02020603050405020304" pitchFamily="18" charset="0"/>
                <a:cs typeface="Times New Roman" panose="02020603050405020304" pitchFamily="18" charset="0"/>
              </a:rPr>
              <a:t>. </a:t>
            </a:r>
            <a:endParaRPr lang="sr-Latn-BA" sz="1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00"/>
              </a:spcAft>
            </a:pPr>
            <a:r>
              <a:rPr lang="sr-Latn-BA" sz="2400" dirty="0">
                <a:latin typeface="Times New Roman" panose="02020603050405020304" pitchFamily="18" charset="0"/>
                <a:ea typeface="Calibri" panose="020F0502020204030204" pitchFamily="34" charset="0"/>
                <a:cs typeface="Times New Roman" panose="02020603050405020304" pitchFamily="18" charset="0"/>
              </a:rPr>
              <a:t>-Porastom pacijenata sa sindromom FBSS (failed back surgery syndrome)</a:t>
            </a:r>
          </a:p>
          <a:p>
            <a:pPr algn="just">
              <a:lnSpc>
                <a:spcPct val="107000"/>
              </a:lnSpc>
              <a:spcAft>
                <a:spcPts val="600"/>
              </a:spcAft>
            </a:pPr>
            <a:r>
              <a:rPr lang="en-US" sz="1200" dirty="0">
                <a:solidFill>
                  <a:srgbClr val="FFC000"/>
                </a:solidFill>
                <a:latin typeface="Times New Roman" panose="02020603050405020304" pitchFamily="18" charset="0"/>
                <a:cs typeface="Times New Roman" panose="02020603050405020304" pitchFamily="18" charset="0"/>
              </a:rPr>
              <a:t>Thomson S. Failed back surgery syndrome - definition, epidemiology and demographics. </a:t>
            </a:r>
            <a:r>
              <a:rPr lang="en-US" sz="1200" i="1" dirty="0">
                <a:solidFill>
                  <a:srgbClr val="FFC000"/>
                </a:solidFill>
                <a:latin typeface="Times New Roman" panose="02020603050405020304" pitchFamily="18" charset="0"/>
                <a:cs typeface="Times New Roman" panose="02020603050405020304" pitchFamily="18" charset="0"/>
              </a:rPr>
              <a:t>Br J Pain</a:t>
            </a:r>
            <a:r>
              <a:rPr lang="en-US" sz="1200" dirty="0">
                <a:solidFill>
                  <a:srgbClr val="FFC000"/>
                </a:solidFill>
                <a:latin typeface="Times New Roman" panose="02020603050405020304" pitchFamily="18" charset="0"/>
                <a:cs typeface="Times New Roman" panose="02020603050405020304" pitchFamily="18" charset="0"/>
              </a:rPr>
              <a:t>. </a:t>
            </a:r>
            <a:r>
              <a:rPr lang="en-US" sz="1200" b="1" dirty="0">
                <a:solidFill>
                  <a:srgbClr val="FFC000"/>
                </a:solidFill>
                <a:latin typeface="Times New Roman" panose="02020603050405020304" pitchFamily="18" charset="0"/>
                <a:cs typeface="Times New Roman" panose="02020603050405020304" pitchFamily="18" charset="0"/>
              </a:rPr>
              <a:t>2013</a:t>
            </a:r>
            <a:r>
              <a:rPr lang="en-US" sz="1200" dirty="0">
                <a:solidFill>
                  <a:srgbClr val="FFC000"/>
                </a:solidFill>
                <a:latin typeface="Times New Roman" panose="02020603050405020304" pitchFamily="18" charset="0"/>
                <a:cs typeface="Times New Roman" panose="02020603050405020304" pitchFamily="18" charset="0"/>
              </a:rPr>
              <a:t>;</a:t>
            </a:r>
            <a:r>
              <a:rPr lang="en-US" sz="1200" b="1" dirty="0">
                <a:solidFill>
                  <a:srgbClr val="FFC000"/>
                </a:solidFill>
                <a:latin typeface="Times New Roman" panose="02020603050405020304" pitchFamily="18" charset="0"/>
                <a:cs typeface="Times New Roman" panose="02020603050405020304" pitchFamily="18" charset="0"/>
              </a:rPr>
              <a:t>7</a:t>
            </a:r>
            <a:r>
              <a:rPr lang="en-US" sz="1200" dirty="0">
                <a:solidFill>
                  <a:srgbClr val="FFC000"/>
                </a:solidFill>
                <a:latin typeface="Times New Roman" panose="02020603050405020304" pitchFamily="18" charset="0"/>
                <a:cs typeface="Times New Roman" panose="02020603050405020304" pitchFamily="18" charset="0"/>
              </a:rPr>
              <a:t>:56-59</a:t>
            </a:r>
            <a:r>
              <a:rPr lang="en-US" sz="1200" dirty="0">
                <a:solidFill>
                  <a:srgbClr val="C00000"/>
                </a:solidFill>
                <a:latin typeface="Times New Roman" panose="02020603050405020304" pitchFamily="18" charset="0"/>
                <a:cs typeface="Times New Roman" panose="02020603050405020304" pitchFamily="18" charset="0"/>
              </a:rPr>
              <a:t>. </a:t>
            </a:r>
            <a:endParaRPr lang="sr-Latn-BA" sz="1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00"/>
              </a:spcAft>
            </a:pPr>
            <a:r>
              <a:rPr lang="sr-Latn-BA" sz="2400" dirty="0">
                <a:latin typeface="Times New Roman" panose="02020603050405020304" pitchFamily="18" charset="0"/>
                <a:ea typeface="Calibri" panose="020F0502020204030204" pitchFamily="34" charset="0"/>
                <a:cs typeface="Times New Roman" panose="02020603050405020304" pitchFamily="18" charset="0"/>
              </a:rPr>
              <a:t>i pokušaja da se koriste druge strategije umjesto hronične opioidne terapije</a:t>
            </a: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79424" y="5626157"/>
            <a:ext cx="1036773" cy="9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052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882726" y="684806"/>
            <a:ext cx="8404274" cy="452432"/>
          </a:xfrm>
          <a:prstGeom prst="rect">
            <a:avLst/>
          </a:prstGeom>
          <a:noFill/>
        </p:spPr>
        <p:txBody>
          <a:bodyPr wrap="square" rtlCol="0">
            <a:spAutoFit/>
          </a:bodyPr>
          <a:lstStyle/>
          <a:p>
            <a:pPr algn="ctr">
              <a:lnSpc>
                <a:spcPct val="90000"/>
              </a:lnSpc>
            </a:pPr>
            <a:r>
              <a:rPr lang="sr-Latn-BA" sz="2600" b="1" spc="-113" dirty="0">
                <a:latin typeface="Times New Roman" panose="02020603050405020304" pitchFamily="18" charset="0"/>
                <a:cs typeface="Times New Roman" panose="02020603050405020304" pitchFamily="18" charset="0"/>
              </a:rPr>
              <a:t>INDIKACIJE  ZA  UGRADNJU  SCS SISTEMA </a:t>
            </a:r>
          </a:p>
        </p:txBody>
      </p:sp>
      <p:sp>
        <p:nvSpPr>
          <p:cNvPr id="2" name="TextBox 1"/>
          <p:cNvSpPr txBox="1"/>
          <p:nvPr/>
        </p:nvSpPr>
        <p:spPr>
          <a:xfrm>
            <a:off x="1306287" y="1309198"/>
            <a:ext cx="9627323" cy="784830"/>
          </a:xfrm>
          <a:prstGeom prst="rect">
            <a:avLst/>
          </a:prstGeom>
          <a:noFill/>
        </p:spPr>
        <p:txBody>
          <a:bodyPr wrap="square" rtlCol="0">
            <a:spAutoFit/>
          </a:bodyPr>
          <a:lstStyle/>
          <a:p>
            <a:r>
              <a:rPr lang="sr-Latn-BA" sz="2400" b="1" dirty="0">
                <a:latin typeface="Times New Roman" panose="02020603050405020304" pitchFamily="18" charset="0"/>
                <a:cs typeface="Times New Roman" panose="02020603050405020304" pitchFamily="18" charset="0"/>
              </a:rPr>
              <a:t>Failed Back Surgery Syndrome (FBSS)</a:t>
            </a:r>
          </a:p>
          <a:p>
            <a:endParaRPr lang="sr-Latn-BA" sz="2100" dirty="0">
              <a:latin typeface="Times New Roman" panose="02020603050405020304" pitchFamily="18" charset="0"/>
              <a:cs typeface="Times New Roman" panose="02020603050405020304" pitchFamily="18" charset="0"/>
            </a:endParaRPr>
          </a:p>
        </p:txBody>
      </p:sp>
      <p:sp>
        <p:nvSpPr>
          <p:cNvPr id="3" name="Rectangle 2"/>
          <p:cNvSpPr/>
          <p:nvPr/>
        </p:nvSpPr>
        <p:spPr>
          <a:xfrm>
            <a:off x="1306287" y="2100396"/>
            <a:ext cx="9627324" cy="1650452"/>
          </a:xfrm>
          <a:prstGeom prst="rect">
            <a:avLst/>
          </a:prstGeom>
        </p:spPr>
        <p:txBody>
          <a:bodyPr wrap="square">
            <a:spAutoFit/>
          </a:bodyPr>
          <a:lstStyle/>
          <a:p>
            <a:pPr algn="just">
              <a:lnSpc>
                <a:spcPct val="90000"/>
              </a:lnSpc>
            </a:pPr>
            <a:r>
              <a:rPr lang="sr-Latn-BA" sz="2800" b="1" dirty="0">
                <a:solidFill>
                  <a:srgbClr val="C00000"/>
                </a:solidFill>
                <a:latin typeface="Times New Roman" panose="02020603050405020304" pitchFamily="18" charset="0"/>
                <a:cs typeface="Times New Roman" panose="02020603050405020304" pitchFamily="18" charset="0"/>
              </a:rPr>
              <a:t>⁕</a:t>
            </a:r>
            <a:r>
              <a:rPr lang="sr-Latn-BA" sz="2400" b="1" dirty="0">
                <a:solidFill>
                  <a:srgbClr val="C00000"/>
                </a:solidFill>
                <a:latin typeface="Times New Roman" panose="02020603050405020304" pitchFamily="18" charset="0"/>
                <a:cs typeface="Times New Roman" panose="02020603050405020304" pitchFamily="18" charset="0"/>
              </a:rPr>
              <a:t> </a:t>
            </a:r>
            <a:r>
              <a:rPr lang="sr-Latn-BA" sz="2200" dirty="0">
                <a:latin typeface="Times New Roman" panose="02020603050405020304" pitchFamily="18" charset="0"/>
                <a:cs typeface="Times New Roman" panose="02020603050405020304" pitchFamily="18" charset="0"/>
              </a:rPr>
              <a:t>SCS je superiorniji u odnosu na konzervativni medicinski tretman na 6. 12. i 24. mjeseca u redukciji bola u nozi (&gt;50%), poboljšanju funkcije i kvaliteta života</a:t>
            </a:r>
          </a:p>
          <a:p>
            <a:pPr algn="just">
              <a:lnSpc>
                <a:spcPct val="90000"/>
              </a:lnSpc>
            </a:pPr>
            <a:endParaRPr lang="sr-Latn-BA" sz="2200" dirty="0">
              <a:solidFill>
                <a:srgbClr val="C00000"/>
              </a:solidFill>
              <a:latin typeface="Times New Roman" panose="02020603050405020304" pitchFamily="18" charset="0"/>
              <a:cs typeface="Times New Roman" panose="02020603050405020304" pitchFamily="18" charset="0"/>
            </a:endParaRPr>
          </a:p>
          <a:p>
            <a:pPr algn="just">
              <a:lnSpc>
                <a:spcPct val="90000"/>
              </a:lnSpc>
            </a:pPr>
            <a:r>
              <a:rPr lang="en-US" sz="1350" dirty="0">
                <a:solidFill>
                  <a:srgbClr val="FFC000"/>
                </a:solidFill>
                <a:latin typeface="Times New Roman" panose="02020603050405020304" pitchFamily="18" charset="0"/>
                <a:cs typeface="Times New Roman" panose="02020603050405020304" pitchFamily="18" charset="0"/>
              </a:rPr>
              <a:t>Kumar K, Taylor RS, Jacques L, </a:t>
            </a:r>
            <a:r>
              <a:rPr lang="en-US" sz="1350" dirty="0" err="1">
                <a:solidFill>
                  <a:srgbClr val="FFC000"/>
                </a:solidFill>
                <a:latin typeface="Times New Roman" panose="02020603050405020304" pitchFamily="18" charset="0"/>
                <a:cs typeface="Times New Roman" panose="02020603050405020304" pitchFamily="18" charset="0"/>
              </a:rPr>
              <a:t>Eldabe</a:t>
            </a:r>
            <a:r>
              <a:rPr lang="en-US" sz="1350" dirty="0">
                <a:solidFill>
                  <a:srgbClr val="FFC000"/>
                </a:solidFill>
                <a:latin typeface="Times New Roman" panose="02020603050405020304" pitchFamily="18" charset="0"/>
                <a:cs typeface="Times New Roman" panose="02020603050405020304" pitchFamily="18" charset="0"/>
              </a:rPr>
              <a:t> S, </a:t>
            </a:r>
            <a:r>
              <a:rPr lang="en-US" sz="1350" dirty="0" err="1">
                <a:solidFill>
                  <a:srgbClr val="FFC000"/>
                </a:solidFill>
                <a:latin typeface="Times New Roman" panose="02020603050405020304" pitchFamily="18" charset="0"/>
                <a:cs typeface="Times New Roman" panose="02020603050405020304" pitchFamily="18" charset="0"/>
              </a:rPr>
              <a:t>Meglio</a:t>
            </a:r>
            <a:r>
              <a:rPr lang="en-US" sz="1350" dirty="0">
                <a:solidFill>
                  <a:srgbClr val="FFC000"/>
                </a:solidFill>
                <a:latin typeface="Times New Roman" panose="02020603050405020304" pitchFamily="18" charset="0"/>
                <a:cs typeface="Times New Roman" panose="02020603050405020304" pitchFamily="18" charset="0"/>
              </a:rPr>
              <a:t> M, </a:t>
            </a:r>
            <a:r>
              <a:rPr lang="en-US" sz="1350" dirty="0" err="1">
                <a:solidFill>
                  <a:srgbClr val="FFC000"/>
                </a:solidFill>
                <a:latin typeface="Times New Roman" panose="02020603050405020304" pitchFamily="18" charset="0"/>
                <a:cs typeface="Times New Roman" panose="02020603050405020304" pitchFamily="18" charset="0"/>
              </a:rPr>
              <a:t>Molet</a:t>
            </a:r>
            <a:r>
              <a:rPr lang="en-US" sz="1350" dirty="0">
                <a:solidFill>
                  <a:srgbClr val="FFC000"/>
                </a:solidFill>
                <a:latin typeface="Times New Roman" panose="02020603050405020304" pitchFamily="18" charset="0"/>
                <a:cs typeface="Times New Roman" panose="02020603050405020304" pitchFamily="18" charset="0"/>
              </a:rPr>
              <a:t> J, et al. The effects of spinal cord stimulation in neuropathic pain are sustained: a 24-month follow-up of the prospective randomized controlled multicenter trial of the effectiveness of spinal cord stimulation. </a:t>
            </a:r>
            <a:r>
              <a:rPr lang="en-US" sz="1350" i="1" dirty="0">
                <a:solidFill>
                  <a:srgbClr val="FFC000"/>
                </a:solidFill>
                <a:latin typeface="Times New Roman" panose="02020603050405020304" pitchFamily="18" charset="0"/>
                <a:cs typeface="Times New Roman" panose="02020603050405020304" pitchFamily="18" charset="0"/>
              </a:rPr>
              <a:t>Neurosurgery</a:t>
            </a:r>
            <a:r>
              <a:rPr lang="en-US" sz="1350" dirty="0">
                <a:solidFill>
                  <a:srgbClr val="FFC000"/>
                </a:solidFill>
                <a:latin typeface="Times New Roman" panose="02020603050405020304" pitchFamily="18" charset="0"/>
                <a:cs typeface="Times New Roman" panose="02020603050405020304" pitchFamily="18" charset="0"/>
              </a:rPr>
              <a:t>. </a:t>
            </a:r>
            <a:r>
              <a:rPr lang="en-US" sz="1350" b="1" dirty="0">
                <a:solidFill>
                  <a:srgbClr val="FFC000"/>
                </a:solidFill>
                <a:latin typeface="Times New Roman" panose="02020603050405020304" pitchFamily="18" charset="0"/>
                <a:cs typeface="Times New Roman" panose="02020603050405020304" pitchFamily="18" charset="0"/>
              </a:rPr>
              <a:t>2008</a:t>
            </a:r>
            <a:r>
              <a:rPr lang="en-US" sz="1350" dirty="0">
                <a:solidFill>
                  <a:srgbClr val="FFC000"/>
                </a:solidFill>
                <a:latin typeface="Times New Roman" panose="02020603050405020304" pitchFamily="18" charset="0"/>
                <a:cs typeface="Times New Roman" panose="02020603050405020304" pitchFamily="18" charset="0"/>
              </a:rPr>
              <a:t>;63:762-770; discussion 770 </a:t>
            </a:r>
            <a:endParaRPr lang="sr-Latn-BA" sz="1350" dirty="0">
              <a:solidFill>
                <a:srgbClr val="FFC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306286" y="3868415"/>
            <a:ext cx="9627323" cy="2813078"/>
          </a:xfrm>
          <a:prstGeom prst="rect">
            <a:avLst/>
          </a:prstGeom>
          <a:noFill/>
        </p:spPr>
        <p:txBody>
          <a:bodyPr wrap="square" rtlCol="0">
            <a:spAutoFit/>
          </a:bodyPr>
          <a:lstStyle/>
          <a:p>
            <a:pPr algn="just">
              <a:lnSpc>
                <a:spcPct val="90000"/>
              </a:lnSpc>
            </a:pPr>
            <a:endParaRPr lang="sr-Latn-BA" sz="1350" dirty="0">
              <a:latin typeface="Times New Roman" panose="02020603050405020304" pitchFamily="18" charset="0"/>
              <a:cs typeface="Times New Roman" panose="02020603050405020304" pitchFamily="18" charset="0"/>
            </a:endParaRPr>
          </a:p>
          <a:p>
            <a:pPr algn="just"/>
            <a:r>
              <a:rPr lang="sr-Latn-BA" sz="2800" b="1" dirty="0">
                <a:solidFill>
                  <a:srgbClr val="C00000"/>
                </a:solidFill>
                <a:latin typeface="Times New Roman" panose="02020603050405020304" pitchFamily="18" charset="0"/>
                <a:cs typeface="Times New Roman" panose="02020603050405020304" pitchFamily="18" charset="0"/>
              </a:rPr>
              <a:t>⁕</a:t>
            </a:r>
            <a:r>
              <a:rPr lang="sr-Latn-BA" sz="2400" b="1" dirty="0">
                <a:solidFill>
                  <a:srgbClr val="C00000"/>
                </a:solidFill>
                <a:latin typeface="Times New Roman" panose="02020603050405020304" pitchFamily="18" charset="0"/>
                <a:cs typeface="Times New Roman" panose="02020603050405020304" pitchFamily="18" charset="0"/>
              </a:rPr>
              <a:t> </a:t>
            </a:r>
            <a:r>
              <a:rPr lang="sr-Latn-BA" sz="2200" dirty="0">
                <a:latin typeface="Times New Roman" panose="02020603050405020304" pitchFamily="18" charset="0"/>
                <a:cs typeface="Times New Roman" panose="02020603050405020304" pitchFamily="18" charset="0"/>
              </a:rPr>
              <a:t>Signifikantno je veći broj pacijenata sa sistemom SCS i optimalnim medicinskim tretmanom, koji imaju smanjenje bola za &gt;50% u slabinskom segmentu na 6 mjesecu od zahvata u odnosu na pacijente kod kojih je primjenjen samo optimalni medicinski tretman. </a:t>
            </a:r>
          </a:p>
          <a:p>
            <a:pPr algn="just"/>
            <a:endParaRPr lang="sr-Latn-BA" dirty="0">
              <a:solidFill>
                <a:srgbClr val="FFC000"/>
              </a:solidFill>
              <a:latin typeface="Times New Roman" panose="02020603050405020304" pitchFamily="18" charset="0"/>
              <a:cs typeface="Times New Roman" panose="02020603050405020304" pitchFamily="18" charset="0"/>
            </a:endParaRPr>
          </a:p>
          <a:p>
            <a:pPr algn="just"/>
            <a:r>
              <a:rPr lang="sr-Latn-BA" sz="1350" dirty="0">
                <a:solidFill>
                  <a:srgbClr val="FFC000"/>
                </a:solidFill>
                <a:latin typeface="Times New Roman" panose="02020603050405020304" pitchFamily="18" charset="0"/>
                <a:cs typeface="Times New Roman" panose="02020603050405020304" pitchFamily="18" charset="0"/>
              </a:rPr>
              <a:t>Rigoard P, Desai MJ, North RB, Taylor RS, Annemans L, Greening C, et al. Spinal cord stimulation for predominant low back pain in failed back surgery syndrome: study protocol for an international multicenter randomized controlled trial (PROMISE study). </a:t>
            </a:r>
            <a:r>
              <a:rPr lang="sr-Latn-BA" sz="1350" i="1" dirty="0">
                <a:solidFill>
                  <a:srgbClr val="FFC000"/>
                </a:solidFill>
                <a:latin typeface="Times New Roman" panose="02020603050405020304" pitchFamily="18" charset="0"/>
                <a:cs typeface="Times New Roman" panose="02020603050405020304" pitchFamily="18" charset="0"/>
              </a:rPr>
              <a:t>Trials</a:t>
            </a:r>
            <a:r>
              <a:rPr lang="sr-Latn-BA" sz="1350" dirty="0">
                <a:solidFill>
                  <a:srgbClr val="FFC000"/>
                </a:solidFill>
                <a:latin typeface="Times New Roman" panose="02020603050405020304" pitchFamily="18" charset="0"/>
                <a:cs typeface="Times New Roman" panose="02020603050405020304" pitchFamily="18" charset="0"/>
              </a:rPr>
              <a:t>. </a:t>
            </a:r>
            <a:r>
              <a:rPr lang="sr-Latn-BA" sz="1350" b="1" dirty="0">
                <a:solidFill>
                  <a:srgbClr val="FFC000"/>
                </a:solidFill>
                <a:latin typeface="Times New Roman" panose="02020603050405020304" pitchFamily="18" charset="0"/>
                <a:cs typeface="Times New Roman" panose="02020603050405020304" pitchFamily="18" charset="0"/>
              </a:rPr>
              <a:t>2013</a:t>
            </a:r>
            <a:r>
              <a:rPr lang="sr-Latn-BA" sz="1350" dirty="0">
                <a:solidFill>
                  <a:srgbClr val="FFC000"/>
                </a:solidFill>
                <a:latin typeface="Times New Roman" panose="02020603050405020304" pitchFamily="18" charset="0"/>
                <a:cs typeface="Times New Roman" panose="02020603050405020304" pitchFamily="18" charset="0"/>
              </a:rPr>
              <a:t>;14:376</a:t>
            </a:r>
          </a:p>
          <a:p>
            <a:pPr algn="just">
              <a:lnSpc>
                <a:spcPct val="90000"/>
              </a:lnSpc>
            </a:pPr>
            <a:endParaRPr lang="sr-Latn-BA" sz="1350" dirty="0">
              <a:solidFill>
                <a:srgbClr val="C00000"/>
              </a:solidFill>
              <a:latin typeface="Times New Roman" panose="02020603050405020304" pitchFamily="18" charset="0"/>
              <a:cs typeface="Times New Roman" panose="02020603050405020304" pitchFamily="18" charset="0"/>
            </a:endParaRP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33609" y="206187"/>
            <a:ext cx="1036773" cy="9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0556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6470" y="3828287"/>
            <a:ext cx="9993086" cy="2526846"/>
          </a:xfrm>
          <a:prstGeom prst="rect">
            <a:avLst/>
          </a:prstGeom>
        </p:spPr>
        <p:txBody>
          <a:bodyPr wrap="square">
            <a:spAutoFit/>
          </a:bodyPr>
          <a:lstStyle/>
          <a:p>
            <a:pPr algn="just">
              <a:lnSpc>
                <a:spcPct val="90000"/>
              </a:lnSpc>
            </a:pPr>
            <a:r>
              <a:rPr lang="sr-Latn-BA" sz="2400" b="1" dirty="0">
                <a:solidFill>
                  <a:srgbClr val="C00000"/>
                </a:solidFill>
                <a:latin typeface="Times New Roman" panose="02020603050405020304" pitchFamily="18" charset="0"/>
                <a:cs typeface="Times New Roman" panose="02020603050405020304" pitchFamily="18" charset="0"/>
              </a:rPr>
              <a:t>⁕ </a:t>
            </a:r>
            <a:r>
              <a:rPr lang="sr-Latn-BA" sz="2200" dirty="0">
                <a:latin typeface="Times New Roman" panose="02020603050405020304" pitchFamily="18" charset="0"/>
                <a:cs typeface="Times New Roman" panose="02020603050405020304" pitchFamily="18" charset="0"/>
              </a:rPr>
              <a:t>SCS je dokazano najefikasnija forma polu-invazivnih tretmana kod pacijenata sa predominantnom neuropatskom boli u donjem ekstremitetu.  </a:t>
            </a:r>
          </a:p>
          <a:p>
            <a:pPr algn="just"/>
            <a:r>
              <a:rPr lang="sr-Latn-BA" sz="2200" dirty="0">
                <a:latin typeface="Times New Roman" panose="02020603050405020304" pitchFamily="18" charset="0"/>
                <a:cs typeface="Times New Roman" panose="02020603050405020304" pitchFamily="18" charset="0"/>
              </a:rPr>
              <a:t>Signifikantno je veći broj pacijenata sa sistemom SCS ugrađenim nakon operativnih zahvata na slabinskom segmentu kičmenog stuba imao smanjenje bola za 50% i više. u odnosu na pacijente podvrgnute reoperativnih zahvatima</a:t>
            </a:r>
            <a:r>
              <a:rPr lang="sr-Latn-BA" sz="2200" dirty="0">
                <a:solidFill>
                  <a:srgbClr val="C00000"/>
                </a:solidFill>
                <a:latin typeface="Times New Roman" panose="02020603050405020304" pitchFamily="18" charset="0"/>
                <a:cs typeface="Times New Roman" panose="02020603050405020304" pitchFamily="18" charset="0"/>
              </a:rPr>
              <a:t>.</a:t>
            </a:r>
          </a:p>
          <a:p>
            <a:pPr algn="just">
              <a:lnSpc>
                <a:spcPct val="90000"/>
              </a:lnSpc>
            </a:pPr>
            <a:endParaRPr lang="sr-Latn-BA" sz="2200" dirty="0">
              <a:latin typeface="Times New Roman" panose="02020603050405020304" pitchFamily="18" charset="0"/>
              <a:cs typeface="Times New Roman" panose="02020603050405020304" pitchFamily="18" charset="0"/>
            </a:endParaRPr>
          </a:p>
          <a:p>
            <a:r>
              <a:rPr lang="pt-BR" sz="1300" dirty="0">
                <a:solidFill>
                  <a:srgbClr val="FFC000"/>
                </a:solidFill>
                <a:latin typeface="Times New Roman" panose="02020603050405020304" pitchFamily="18" charset="0"/>
                <a:cs typeface="Times New Roman" panose="02020603050405020304" pitchFamily="18" charset="0"/>
              </a:rPr>
              <a:t>Daniel</a:t>
            </a:r>
            <a:r>
              <a:rPr lang="sr-Latn-BA" sz="1300" dirty="0">
                <a:solidFill>
                  <a:srgbClr val="FFC000"/>
                </a:solidFill>
                <a:latin typeface="Times New Roman" panose="02020603050405020304" pitchFamily="18" charset="0"/>
                <a:cs typeface="Times New Roman" panose="02020603050405020304" pitchFamily="18" charset="0"/>
              </a:rPr>
              <a:t>l JR</a:t>
            </a:r>
            <a:r>
              <a:rPr lang="pt-BR" sz="1300" dirty="0">
                <a:solidFill>
                  <a:srgbClr val="FFC000"/>
                </a:solidFill>
                <a:latin typeface="Times New Roman" panose="02020603050405020304" pitchFamily="18" charset="0"/>
                <a:cs typeface="Times New Roman" panose="02020603050405020304" pitchFamily="18" charset="0"/>
              </a:rPr>
              <a:t>, Osti</a:t>
            </a:r>
            <a:r>
              <a:rPr lang="sr-Latn-BA" sz="1300" dirty="0">
                <a:solidFill>
                  <a:srgbClr val="FFC000"/>
                </a:solidFill>
                <a:latin typeface="Times New Roman" panose="02020603050405020304" pitchFamily="18" charset="0"/>
                <a:cs typeface="Times New Roman" panose="02020603050405020304" pitchFamily="18" charset="0"/>
              </a:rPr>
              <a:t> OL. </a:t>
            </a:r>
            <a:r>
              <a:rPr lang="en-US" sz="1300" dirty="0">
                <a:solidFill>
                  <a:srgbClr val="FFC000"/>
                </a:solidFill>
                <a:latin typeface="Times New Roman" panose="02020603050405020304" pitchFamily="18" charset="0"/>
                <a:cs typeface="Times New Roman" panose="02020603050405020304" pitchFamily="18" charset="0"/>
              </a:rPr>
              <a:t>Failed Back Surgery Syndrome: A Review Article</a:t>
            </a:r>
            <a:r>
              <a:rPr lang="sr-Latn-BA" sz="1300" dirty="0">
                <a:solidFill>
                  <a:srgbClr val="FFC000"/>
                </a:solidFill>
                <a:latin typeface="Times New Roman" panose="02020603050405020304" pitchFamily="18" charset="0"/>
                <a:cs typeface="Times New Roman" panose="02020603050405020304" pitchFamily="18" charset="0"/>
              </a:rPr>
              <a:t>. </a:t>
            </a:r>
            <a:r>
              <a:rPr lang="fi-FI" sz="1300" dirty="0">
                <a:solidFill>
                  <a:srgbClr val="FFC000"/>
                </a:solidFill>
              </a:rPr>
              <a:t> </a:t>
            </a:r>
            <a:r>
              <a:rPr lang="fi-FI" sz="1300" dirty="0">
                <a:solidFill>
                  <a:srgbClr val="FFC000"/>
                </a:solidFill>
                <a:latin typeface="Times New Roman" panose="02020603050405020304" pitchFamily="18" charset="0"/>
                <a:cs typeface="Times New Roman" panose="02020603050405020304" pitchFamily="18" charset="0"/>
              </a:rPr>
              <a:t>Asian Spine J </a:t>
            </a:r>
            <a:r>
              <a:rPr lang="fi-FI" sz="1300" b="1" dirty="0">
                <a:solidFill>
                  <a:srgbClr val="FFC000"/>
                </a:solidFill>
                <a:latin typeface="Times New Roman" panose="02020603050405020304" pitchFamily="18" charset="0"/>
                <a:cs typeface="Times New Roman" panose="02020603050405020304" pitchFamily="18" charset="0"/>
              </a:rPr>
              <a:t>2018</a:t>
            </a:r>
            <a:r>
              <a:rPr lang="fi-FI" sz="1300" dirty="0">
                <a:solidFill>
                  <a:srgbClr val="FFC000"/>
                </a:solidFill>
                <a:latin typeface="Times New Roman" panose="02020603050405020304" pitchFamily="18" charset="0"/>
                <a:cs typeface="Times New Roman" panose="02020603050405020304" pitchFamily="18" charset="0"/>
              </a:rPr>
              <a:t>;12(2):372-379 </a:t>
            </a:r>
            <a:r>
              <a:rPr lang="en-US" sz="1300" dirty="0">
                <a:solidFill>
                  <a:srgbClr val="FFC000"/>
                </a:solidFill>
                <a:latin typeface="Times New Roman" panose="02020603050405020304" pitchFamily="18" charset="0"/>
                <a:cs typeface="Times New Roman" panose="02020603050405020304" pitchFamily="18" charset="0"/>
              </a:rPr>
              <a:t> </a:t>
            </a:r>
            <a:endParaRPr lang="sr-Latn-BA" sz="1300" dirty="0">
              <a:solidFill>
                <a:srgbClr val="FFC000"/>
              </a:solidFill>
              <a:latin typeface="Times New Roman" panose="02020603050405020304" pitchFamily="18" charset="0"/>
              <a:cs typeface="Times New Roman" panose="02020603050405020304" pitchFamily="18" charset="0"/>
            </a:endParaRPr>
          </a:p>
          <a:p>
            <a:pPr algn="just"/>
            <a:endParaRPr lang="sr-Latn-BA" dirty="0">
              <a:solidFill>
                <a:srgbClr val="C0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136470" y="561703"/>
            <a:ext cx="9993086" cy="2554545"/>
          </a:xfrm>
          <a:prstGeom prst="rect">
            <a:avLst/>
          </a:prstGeom>
          <a:noFill/>
        </p:spPr>
        <p:txBody>
          <a:bodyPr wrap="square" rtlCol="0">
            <a:spAutoFit/>
          </a:bodyPr>
          <a:lstStyle/>
          <a:p>
            <a:pPr algn="just"/>
            <a:r>
              <a:rPr lang="sr-Latn-BA" sz="2000" b="1" dirty="0">
                <a:solidFill>
                  <a:srgbClr val="C00000"/>
                </a:solidFill>
                <a:latin typeface="Times New Roman" panose="02020603050405020304" pitchFamily="18" charset="0"/>
                <a:cs typeface="Times New Roman" panose="02020603050405020304" pitchFamily="18" charset="0"/>
              </a:rPr>
              <a:t>⁕ </a:t>
            </a:r>
            <a:r>
              <a:rPr lang="sr-Latn-BA" sz="2200" dirty="0">
                <a:latin typeface="Times New Roman" panose="02020603050405020304" pitchFamily="18" charset="0"/>
                <a:cs typeface="Times New Roman" panose="02020603050405020304" pitchFamily="18" charset="0"/>
              </a:rPr>
              <a:t>SCS  je efikasna za liječenje neuroppatskog bola kod FBSS. Najnovija naučna i tehnička unapređenja SCS sistema, novioblici talasa i paradigmi doveli su do poboljšanja ishoda tretmana posebno dugoročnog smanjenja bola i povećanja funkcionalne sposobnosti. Pažljiva preoperativna selekcija je i dalje najvažnija za dugoročan uspjeh SCS terapije.</a:t>
            </a:r>
          </a:p>
          <a:p>
            <a:endParaRPr lang="sr-Latn-BA" sz="2200" dirty="0">
              <a:latin typeface="Times New Roman" panose="02020603050405020304" pitchFamily="18" charset="0"/>
              <a:cs typeface="Times New Roman" panose="02020603050405020304" pitchFamily="18" charset="0"/>
            </a:endParaRPr>
          </a:p>
          <a:p>
            <a:r>
              <a:rPr lang="sr-Latn-BA" sz="1300" dirty="0">
                <a:solidFill>
                  <a:srgbClr val="FFC000"/>
                </a:solidFill>
                <a:latin typeface="Times New Roman" panose="02020603050405020304" pitchFamily="18" charset="0"/>
                <a:cs typeface="Times New Roman" panose="02020603050405020304" pitchFamily="18" charset="0"/>
              </a:rPr>
              <a:t>Kapural R, Peterson E, Provenzano DA, Staats P. Clinical evidence for spinal cord stimulation for Failed Back Surgery Syndrome (FBSS). Systematic review. SPINE. March </a:t>
            </a:r>
            <a:r>
              <a:rPr lang="sr-Latn-BA" sz="1300" b="1" dirty="0">
                <a:solidFill>
                  <a:srgbClr val="FFC000"/>
                </a:solidFill>
                <a:latin typeface="Times New Roman" panose="02020603050405020304" pitchFamily="18" charset="0"/>
                <a:cs typeface="Times New Roman" panose="02020603050405020304" pitchFamily="18" charset="0"/>
              </a:rPr>
              <a:t>2017</a:t>
            </a:r>
            <a:r>
              <a:rPr lang="sr-Latn-BA" sz="1300" dirty="0">
                <a:solidFill>
                  <a:srgbClr val="FFC000"/>
                </a:solidFill>
                <a:latin typeface="Times New Roman" panose="02020603050405020304" pitchFamily="18" charset="0"/>
                <a:cs typeface="Times New Roman" panose="02020603050405020304" pitchFamily="18" charset="0"/>
              </a:rPr>
              <a:t>. </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70864" y="5617475"/>
            <a:ext cx="1036773" cy="9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6548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sp>
        <p:nvSpPr>
          <p:cNvPr id="6" name="TextBox 5"/>
          <p:cNvSpPr txBox="1"/>
          <p:nvPr/>
        </p:nvSpPr>
        <p:spPr>
          <a:xfrm>
            <a:off x="1123406" y="720941"/>
            <a:ext cx="9901646" cy="5786199"/>
          </a:xfrm>
          <a:prstGeom prst="rect">
            <a:avLst/>
          </a:prstGeom>
          <a:noFill/>
        </p:spPr>
        <p:txBody>
          <a:bodyPr wrap="square" rtlCol="0">
            <a:spAutoFit/>
          </a:bodyPr>
          <a:lstStyle/>
          <a:p>
            <a:r>
              <a:rPr lang="sr-Latn-BA" sz="2400" b="1" dirty="0">
                <a:latin typeface="Times New Roman" panose="02020603050405020304" pitchFamily="18" charset="0"/>
                <a:cs typeface="Times New Roman" panose="02020603050405020304" pitchFamily="18" charset="0"/>
              </a:rPr>
              <a:t>Kompleksni regionalni  bolni  sindrom (CRPS)</a:t>
            </a:r>
          </a:p>
          <a:p>
            <a:pPr algn="just"/>
            <a:endParaRPr lang="sr-Latn-BA" sz="2200" dirty="0">
              <a:solidFill>
                <a:srgbClr val="C00000"/>
              </a:solidFill>
              <a:latin typeface="Times New Roman" panose="02020603050405020304" pitchFamily="18" charset="0"/>
              <a:cs typeface="Times New Roman" panose="02020603050405020304" pitchFamily="18" charset="0"/>
            </a:endParaRPr>
          </a:p>
          <a:p>
            <a:pPr algn="just"/>
            <a:r>
              <a:rPr lang="sr-Latn-BA" sz="2800" b="1" dirty="0">
                <a:solidFill>
                  <a:srgbClr val="C00000"/>
                </a:solidFill>
                <a:latin typeface="Times New Roman" panose="02020603050405020304" pitchFamily="18" charset="0"/>
                <a:cs typeface="Times New Roman" panose="02020603050405020304" pitchFamily="18" charset="0"/>
              </a:rPr>
              <a:t>⁕</a:t>
            </a:r>
            <a:r>
              <a:rPr lang="sr-Latn-BA" sz="2400" b="1" dirty="0">
                <a:solidFill>
                  <a:srgbClr val="C00000"/>
                </a:solidFill>
                <a:latin typeface="Times New Roman" panose="02020603050405020304" pitchFamily="18" charset="0"/>
                <a:cs typeface="Times New Roman" panose="02020603050405020304" pitchFamily="18" charset="0"/>
              </a:rPr>
              <a:t> </a:t>
            </a:r>
            <a:r>
              <a:rPr lang="sr-Latn-BA" sz="2200" dirty="0">
                <a:latin typeface="Times New Roman" panose="02020603050405020304" pitchFamily="18" charset="0"/>
                <a:cs typeface="Times New Roman" panose="02020603050405020304" pitchFamily="18" charset="0"/>
              </a:rPr>
              <a:t>SCS je povoljan i efektivan modalitet u CRPS sa visokim nivoom dokaza (1B+) koji podržavaju njegovu ulogu u smanjenu bola, poboljšanju kvaliteta života.</a:t>
            </a:r>
          </a:p>
          <a:p>
            <a:pPr algn="just"/>
            <a:endParaRPr lang="sr-Latn-BA" sz="2200" dirty="0">
              <a:latin typeface="Times New Roman" panose="02020603050405020304" pitchFamily="18" charset="0"/>
              <a:cs typeface="Times New Roman" panose="02020603050405020304" pitchFamily="18" charset="0"/>
            </a:endParaRPr>
          </a:p>
          <a:p>
            <a:pPr algn="just"/>
            <a:r>
              <a:rPr lang="sr-Latn-BA" sz="1300" dirty="0">
                <a:solidFill>
                  <a:srgbClr val="FFC000"/>
                </a:solidFill>
                <a:latin typeface="Times New Roman" panose="02020603050405020304" pitchFamily="18" charset="0"/>
                <a:cs typeface="Times New Roman" panose="02020603050405020304" pitchFamily="18" charset="0"/>
              </a:rPr>
              <a:t>Visnjevac O, Costandi S, Patel BA,  Azer G, Agarwal P, Bolash R, Mekhail NA. </a:t>
            </a:r>
            <a:r>
              <a:rPr lang="en-US" sz="1300" dirty="0">
                <a:solidFill>
                  <a:srgbClr val="FFC000"/>
                </a:solidFill>
                <a:latin typeface="Times New Roman" panose="02020603050405020304" pitchFamily="18" charset="0"/>
                <a:cs typeface="Times New Roman" panose="02020603050405020304" pitchFamily="18" charset="0"/>
              </a:rPr>
              <a:t>A Comprehensive Outcome-Specific Review of</a:t>
            </a:r>
            <a:r>
              <a:rPr lang="sr-Latn-BA" sz="1300" dirty="0">
                <a:solidFill>
                  <a:srgbClr val="FFC000"/>
                </a:solidFill>
                <a:latin typeface="Times New Roman" panose="02020603050405020304" pitchFamily="18" charset="0"/>
                <a:cs typeface="Times New Roman" panose="02020603050405020304" pitchFamily="18" charset="0"/>
              </a:rPr>
              <a:t> th</a:t>
            </a:r>
            <a:r>
              <a:rPr lang="en-US" sz="1300" dirty="0">
                <a:solidFill>
                  <a:srgbClr val="FFC000"/>
                </a:solidFill>
                <a:latin typeface="Times New Roman" panose="02020603050405020304" pitchFamily="18" charset="0"/>
                <a:cs typeface="Times New Roman" panose="02020603050405020304" pitchFamily="18" charset="0"/>
              </a:rPr>
              <a:t>e Use of Spinal Cord Stimulation for Complex</a:t>
            </a:r>
            <a:r>
              <a:rPr lang="sr-Latn-BA" sz="1300" dirty="0">
                <a:solidFill>
                  <a:srgbClr val="FFC000"/>
                </a:solidFill>
                <a:latin typeface="Times New Roman" panose="02020603050405020304" pitchFamily="18" charset="0"/>
                <a:cs typeface="Times New Roman" panose="02020603050405020304" pitchFamily="18" charset="0"/>
              </a:rPr>
              <a:t> Regional Pain Syndrome. </a:t>
            </a:r>
            <a:r>
              <a:rPr lang="en-US" sz="1300" dirty="0">
                <a:solidFill>
                  <a:srgbClr val="FFC000"/>
                </a:solidFill>
                <a:latin typeface="Times New Roman" panose="02020603050405020304" pitchFamily="18" charset="0"/>
                <a:cs typeface="Times New Roman" panose="02020603050405020304" pitchFamily="18" charset="0"/>
              </a:rPr>
              <a:t>Pain </a:t>
            </a:r>
            <a:r>
              <a:rPr lang="en-US" sz="1300" dirty="0" err="1">
                <a:solidFill>
                  <a:srgbClr val="FFC000"/>
                </a:solidFill>
                <a:latin typeface="Times New Roman" panose="02020603050405020304" pitchFamily="18" charset="0"/>
                <a:cs typeface="Times New Roman" panose="02020603050405020304" pitchFamily="18" charset="0"/>
              </a:rPr>
              <a:t>Pract</a:t>
            </a:r>
            <a:r>
              <a:rPr lang="en-US" sz="1300" dirty="0">
                <a:solidFill>
                  <a:srgbClr val="FFC000"/>
                </a:solidFill>
                <a:latin typeface="Times New Roman" panose="02020603050405020304" pitchFamily="18" charset="0"/>
                <a:cs typeface="Times New Roman" panose="02020603050405020304" pitchFamily="18" charset="0"/>
              </a:rPr>
              <a:t>. </a:t>
            </a:r>
            <a:r>
              <a:rPr lang="en-US" sz="1300" b="1" dirty="0">
                <a:solidFill>
                  <a:srgbClr val="FFC000"/>
                </a:solidFill>
                <a:latin typeface="Times New Roman" panose="02020603050405020304" pitchFamily="18" charset="0"/>
                <a:cs typeface="Times New Roman" panose="02020603050405020304" pitchFamily="18" charset="0"/>
              </a:rPr>
              <a:t>2017</a:t>
            </a:r>
            <a:r>
              <a:rPr lang="en-US" sz="1300" dirty="0">
                <a:solidFill>
                  <a:srgbClr val="FFC000"/>
                </a:solidFill>
                <a:latin typeface="Times New Roman" panose="02020603050405020304" pitchFamily="18" charset="0"/>
                <a:cs typeface="Times New Roman" panose="02020603050405020304" pitchFamily="18" charset="0"/>
              </a:rPr>
              <a:t> </a:t>
            </a:r>
            <a:r>
              <a:rPr lang="en-US" sz="1300" dirty="0" err="1">
                <a:solidFill>
                  <a:srgbClr val="FFC000"/>
                </a:solidFill>
                <a:latin typeface="Times New Roman" panose="02020603050405020304" pitchFamily="18" charset="0"/>
                <a:cs typeface="Times New Roman" panose="02020603050405020304" pitchFamily="18" charset="0"/>
              </a:rPr>
              <a:t>Apr;17</a:t>
            </a:r>
            <a:r>
              <a:rPr lang="en-US" sz="1300" dirty="0">
                <a:solidFill>
                  <a:srgbClr val="FFC000"/>
                </a:solidFill>
                <a:latin typeface="Times New Roman" panose="02020603050405020304" pitchFamily="18" charset="0"/>
                <a:cs typeface="Times New Roman" panose="02020603050405020304" pitchFamily="18" charset="0"/>
              </a:rPr>
              <a:t>(4):533</a:t>
            </a:r>
            <a:r>
              <a:rPr lang="sr-Latn-BA" sz="1300" dirty="0">
                <a:solidFill>
                  <a:srgbClr val="FFC000"/>
                </a:solidFill>
                <a:latin typeface="Times New Roman" panose="02020603050405020304" pitchFamily="18" charset="0"/>
                <a:cs typeface="Times New Roman" panose="02020603050405020304" pitchFamily="18" charset="0"/>
              </a:rPr>
              <a:t>-</a:t>
            </a:r>
            <a:r>
              <a:rPr lang="en-US" sz="1300" dirty="0">
                <a:solidFill>
                  <a:srgbClr val="FFC000"/>
                </a:solidFill>
                <a:latin typeface="Times New Roman" panose="02020603050405020304" pitchFamily="18" charset="0"/>
                <a:cs typeface="Times New Roman" panose="02020603050405020304" pitchFamily="18" charset="0"/>
              </a:rPr>
              <a:t>545</a:t>
            </a:r>
            <a:r>
              <a:rPr lang="sr-Latn-BA" sz="1300" dirty="0">
                <a:solidFill>
                  <a:srgbClr val="FFC000"/>
                </a:solidFill>
                <a:latin typeface="Times New Roman" panose="02020603050405020304" pitchFamily="18" charset="0"/>
                <a:cs typeface="Times New Roman" panose="02020603050405020304" pitchFamily="18" charset="0"/>
              </a:rPr>
              <a:t> </a:t>
            </a:r>
          </a:p>
          <a:p>
            <a:pPr algn="just"/>
            <a:endParaRPr lang="sr-Latn-BA" sz="1300" dirty="0">
              <a:solidFill>
                <a:srgbClr val="C00000"/>
              </a:solidFill>
              <a:latin typeface="Times New Roman" panose="02020603050405020304" pitchFamily="18" charset="0"/>
              <a:cs typeface="Times New Roman" panose="02020603050405020304" pitchFamily="18" charset="0"/>
            </a:endParaRPr>
          </a:p>
          <a:p>
            <a:pPr algn="just"/>
            <a:endParaRPr lang="sr-Latn-BA" sz="1300" dirty="0">
              <a:solidFill>
                <a:srgbClr val="C00000"/>
              </a:solidFill>
              <a:latin typeface="Times New Roman" panose="02020603050405020304" pitchFamily="18" charset="0"/>
              <a:cs typeface="Times New Roman" panose="02020603050405020304" pitchFamily="18" charset="0"/>
            </a:endParaRPr>
          </a:p>
          <a:p>
            <a:pPr algn="just"/>
            <a:r>
              <a:rPr lang="sr-Latn-BA" sz="2800" b="1" dirty="0">
                <a:solidFill>
                  <a:srgbClr val="C00000"/>
                </a:solidFill>
                <a:latin typeface="Times New Roman" panose="02020603050405020304" pitchFamily="18" charset="0"/>
                <a:cs typeface="Times New Roman" panose="02020603050405020304" pitchFamily="18" charset="0"/>
              </a:rPr>
              <a:t>⁕</a:t>
            </a:r>
            <a:r>
              <a:rPr lang="sr-Latn-BA" sz="2400" b="1" dirty="0">
                <a:solidFill>
                  <a:srgbClr val="C00000"/>
                </a:solidFill>
                <a:latin typeface="Times New Roman" panose="02020603050405020304" pitchFamily="18" charset="0"/>
                <a:cs typeface="Times New Roman" panose="02020603050405020304" pitchFamily="18" charset="0"/>
              </a:rPr>
              <a:t> </a:t>
            </a:r>
            <a:r>
              <a:rPr lang="sr-Latn-BA" sz="2200" dirty="0">
                <a:latin typeface="Times New Roman" panose="02020603050405020304" pitchFamily="18" charset="0"/>
                <a:cs typeface="Times New Roman" panose="02020603050405020304" pitchFamily="18" charset="0"/>
              </a:rPr>
              <a:t>95% pacijenata je bilo zadovoljno svojim tretmanom SCS nakon pet godina od implantacije sistema. SCS ima pozitivan efekat u smislu smanjenja bola (1B+), kvaliteta života (1B+) i ukupnog zadovoljstva (2C+). SCS je efikasniji ukoliko je sistem implantiran u prvoj godini od početka bolest i u pacijenata mlađih od 40 godina.</a:t>
            </a:r>
          </a:p>
          <a:p>
            <a:pPr algn="just"/>
            <a:endParaRPr lang="sr-Latn-BA" sz="2200" dirty="0">
              <a:solidFill>
                <a:srgbClr val="C00000"/>
              </a:solidFill>
              <a:latin typeface="Times New Roman" panose="02020603050405020304" pitchFamily="18" charset="0"/>
              <a:cs typeface="Times New Roman" panose="02020603050405020304" pitchFamily="18" charset="0"/>
            </a:endParaRPr>
          </a:p>
          <a:p>
            <a:pPr algn="just"/>
            <a:r>
              <a:rPr lang="sr-Latn-BA" sz="1300" dirty="0">
                <a:solidFill>
                  <a:srgbClr val="FFC000"/>
                </a:solidFill>
                <a:latin typeface="Times New Roman" panose="02020603050405020304" pitchFamily="18" charset="0"/>
                <a:cs typeface="Times New Roman" panose="02020603050405020304" pitchFamily="18" charset="0"/>
              </a:rPr>
              <a:t>Urits J, Shen AH, James MR, Viswanath O, Kaye AD. Complex Regionaln Pain Syndrome, Current Concept and Treatment Options. Current Pain and Headache Reports. </a:t>
            </a:r>
            <a:r>
              <a:rPr lang="sr-Latn-BA" sz="1300" b="1" dirty="0">
                <a:solidFill>
                  <a:srgbClr val="FFC000"/>
                </a:solidFill>
                <a:latin typeface="Times New Roman" panose="02020603050405020304" pitchFamily="18" charset="0"/>
                <a:cs typeface="Times New Roman" panose="02020603050405020304" pitchFamily="18" charset="0"/>
              </a:rPr>
              <a:t>2018</a:t>
            </a:r>
            <a:r>
              <a:rPr lang="sr-Latn-BA" sz="1300" dirty="0">
                <a:solidFill>
                  <a:srgbClr val="FFC000"/>
                </a:solidFill>
                <a:latin typeface="Times New Roman" panose="02020603050405020304" pitchFamily="18" charset="0"/>
                <a:cs typeface="Times New Roman" panose="02020603050405020304" pitchFamily="18" charset="0"/>
              </a:rPr>
              <a:t>; 22:10 </a:t>
            </a:r>
          </a:p>
          <a:p>
            <a:pPr algn="just"/>
            <a:endParaRPr lang="sr-Latn-BA" dirty="0">
              <a:latin typeface="Times New Roman" panose="02020603050405020304" pitchFamily="18" charset="0"/>
              <a:cs typeface="Times New Roman" panose="02020603050405020304" pitchFamily="18" charset="0"/>
            </a:endParaRPr>
          </a:p>
          <a:p>
            <a:pPr algn="just"/>
            <a:endParaRPr lang="sr-Latn-BA" dirty="0">
              <a:latin typeface="Times New Roman" panose="02020603050405020304" pitchFamily="18" charset="0"/>
              <a:cs typeface="Times New Roman" panose="02020603050405020304" pitchFamily="18"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2542" y="5769781"/>
            <a:ext cx="1036773" cy="9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1960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67097" y="968830"/>
            <a:ext cx="9692639" cy="4862870"/>
          </a:xfrm>
          <a:prstGeom prst="rect">
            <a:avLst/>
          </a:prstGeom>
          <a:noFill/>
        </p:spPr>
        <p:txBody>
          <a:bodyPr wrap="square" rtlCol="0">
            <a:spAutoFit/>
          </a:bodyPr>
          <a:lstStyle/>
          <a:p>
            <a:pPr algn="just"/>
            <a:r>
              <a:rPr lang="sr-Latn-BA" sz="2800" b="1" dirty="0">
                <a:solidFill>
                  <a:srgbClr val="C00000"/>
                </a:solidFill>
                <a:latin typeface="Times New Roman" panose="02020603050405020304" pitchFamily="18" charset="0"/>
                <a:cs typeface="Times New Roman" panose="02020603050405020304" pitchFamily="18" charset="0"/>
              </a:rPr>
              <a:t>⁕</a:t>
            </a:r>
            <a:r>
              <a:rPr lang="sr-Latn-BA" sz="2400" b="1" dirty="0">
                <a:solidFill>
                  <a:srgbClr val="C00000"/>
                </a:solidFill>
                <a:latin typeface="Times New Roman" panose="02020603050405020304" pitchFamily="18" charset="0"/>
                <a:cs typeface="Times New Roman" panose="02020603050405020304" pitchFamily="18" charset="0"/>
              </a:rPr>
              <a:t> </a:t>
            </a:r>
            <a:r>
              <a:rPr lang="sr-Latn-BA" sz="2200" dirty="0">
                <a:latin typeface="Times New Roman" panose="02020603050405020304" pitchFamily="18" charset="0"/>
                <a:cs typeface="Times New Roman" panose="02020603050405020304" pitchFamily="18" charset="0"/>
              </a:rPr>
              <a:t>SCS daje superiorne dokaze u tretmanu </a:t>
            </a:r>
            <a:r>
              <a:rPr lang="sr-Latn-BA" sz="2200" b="1" dirty="0">
                <a:latin typeface="Times New Roman" panose="02020603050405020304" pitchFamily="18" charset="0"/>
                <a:cs typeface="Times New Roman" panose="02020603050405020304" pitchFamily="18" charset="0"/>
              </a:rPr>
              <a:t>refraktorne angine pektoris (RAP) </a:t>
            </a:r>
            <a:r>
              <a:rPr lang="sr-Latn-BA" sz="2200" dirty="0">
                <a:latin typeface="Times New Roman" panose="02020603050405020304" pitchFamily="18" charset="0"/>
                <a:cs typeface="Times New Roman" panose="02020603050405020304" pitchFamily="18" charset="0"/>
              </a:rPr>
              <a:t>u pogledu smanjenja bola, poboljšanju funkcionalnog statusa u poređenju sa medikamentoznom terapijom.</a:t>
            </a:r>
          </a:p>
          <a:p>
            <a:pPr algn="just"/>
            <a:endParaRPr lang="sr-Latn-BA" sz="2200" dirty="0">
              <a:latin typeface="Times New Roman" panose="02020603050405020304" pitchFamily="18" charset="0"/>
              <a:cs typeface="Times New Roman" panose="02020603050405020304" pitchFamily="18" charset="0"/>
            </a:endParaRPr>
          </a:p>
          <a:p>
            <a:pPr algn="just"/>
            <a:endParaRPr lang="sr-Latn-BA" sz="2200" dirty="0">
              <a:latin typeface="Times New Roman" panose="02020603050405020304" pitchFamily="18" charset="0"/>
              <a:cs typeface="Times New Roman" panose="02020603050405020304" pitchFamily="18" charset="0"/>
            </a:endParaRPr>
          </a:p>
          <a:p>
            <a:pPr algn="just"/>
            <a:r>
              <a:rPr lang="sr-Latn-BA" sz="2800" b="1" dirty="0">
                <a:solidFill>
                  <a:srgbClr val="C00000"/>
                </a:solidFill>
                <a:latin typeface="Times New Roman" panose="02020603050405020304" pitchFamily="18" charset="0"/>
                <a:cs typeface="Times New Roman" panose="02020603050405020304" pitchFamily="18" charset="0"/>
              </a:rPr>
              <a:t>⁕ </a:t>
            </a:r>
            <a:r>
              <a:rPr lang="sr-Latn-BA" sz="2200" dirty="0">
                <a:latin typeface="Times New Roman" panose="02020603050405020304" pitchFamily="18" charset="0"/>
                <a:cs typeface="Times New Roman" panose="02020603050405020304" pitchFamily="18" charset="0"/>
              </a:rPr>
              <a:t>SCS pokazuje umjereno jake dokaze u poboljšanju funkcionalnog statusa i smanjenja upotrebe lijekova kod pacijenata sa </a:t>
            </a:r>
            <a:r>
              <a:rPr lang="sr-Latn-BA" sz="2200" b="1" dirty="0">
                <a:latin typeface="Times New Roman" panose="02020603050405020304" pitchFamily="18" charset="0"/>
                <a:cs typeface="Times New Roman" panose="02020603050405020304" pitchFamily="18" charset="0"/>
              </a:rPr>
              <a:t>kritičnom ishemijom  ekstremiteta (CLI).</a:t>
            </a:r>
          </a:p>
          <a:p>
            <a:pPr algn="just"/>
            <a:endParaRPr lang="sr-Latn-BA" sz="2400" dirty="0">
              <a:solidFill>
                <a:srgbClr val="C00000"/>
              </a:solidFill>
              <a:latin typeface="Times New Roman" panose="02020603050405020304" pitchFamily="18" charset="0"/>
              <a:cs typeface="Times New Roman" panose="02020603050405020304" pitchFamily="18" charset="0"/>
            </a:endParaRPr>
          </a:p>
          <a:p>
            <a:pPr algn="just"/>
            <a:r>
              <a:rPr lang="sr-Latn-BA" sz="1300" dirty="0">
                <a:solidFill>
                  <a:srgbClr val="FFC000"/>
                </a:solidFill>
                <a:latin typeface="Times New Roman" panose="02020603050405020304" pitchFamily="18" charset="0"/>
                <a:cs typeface="Times New Roman" panose="02020603050405020304" pitchFamily="18" charset="0"/>
              </a:rPr>
              <a:t>Mekhail N, Visnjevac O, Azer G, Mehanny DS, Agrawal P, Foorsov V. Spinal Cord Stimulation 50 Years Later Clinical Outcame of Spinal Cord Stimulation Based on Randomized Clinical Trials –A Systematic Rewiev. Reg  Anesth Pain Med. May </a:t>
            </a:r>
            <a:r>
              <a:rPr lang="sr-Latn-BA" sz="1300" b="1" dirty="0">
                <a:solidFill>
                  <a:srgbClr val="FFC000"/>
                </a:solidFill>
                <a:latin typeface="Times New Roman" panose="02020603050405020304" pitchFamily="18" charset="0"/>
                <a:cs typeface="Times New Roman" panose="02020603050405020304" pitchFamily="18" charset="0"/>
              </a:rPr>
              <a:t>2018</a:t>
            </a:r>
            <a:r>
              <a:rPr lang="sr-Latn-BA" sz="1300" dirty="0">
                <a:solidFill>
                  <a:srgbClr val="FFC000"/>
                </a:solidFill>
                <a:latin typeface="Times New Roman" panose="02020603050405020304" pitchFamily="18" charset="0"/>
                <a:cs typeface="Times New Roman" panose="02020603050405020304" pitchFamily="18" charset="0"/>
              </a:rPr>
              <a:t>: 43(4): 00-00. </a:t>
            </a:r>
          </a:p>
          <a:p>
            <a:pPr algn="just"/>
            <a:endParaRPr lang="sr-Latn-BA" sz="2400" dirty="0">
              <a:solidFill>
                <a:srgbClr val="C00000"/>
              </a:solidFill>
              <a:latin typeface="Times New Roman" panose="02020603050405020304" pitchFamily="18" charset="0"/>
              <a:cs typeface="Times New Roman" panose="02020603050405020304" pitchFamily="18" charset="0"/>
            </a:endParaRPr>
          </a:p>
          <a:p>
            <a:pPr algn="just"/>
            <a:endParaRPr lang="sr-Latn-BA" sz="2400" dirty="0">
              <a:solidFill>
                <a:srgbClr val="C00000"/>
              </a:solidFill>
              <a:latin typeface="Times New Roman" panose="02020603050405020304" pitchFamily="18" charset="0"/>
              <a:cs typeface="Times New Roman" panose="02020603050405020304" pitchFamily="18" charset="0"/>
            </a:endParaRPr>
          </a:p>
          <a:p>
            <a:pPr algn="just"/>
            <a:endParaRPr lang="sr-Latn-BA" sz="2400" dirty="0">
              <a:latin typeface="Times New Roman" panose="02020603050405020304" pitchFamily="18" charset="0"/>
              <a:cs typeface="Times New Roman" panose="02020603050405020304" pitchFamily="18"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699" y="5761167"/>
            <a:ext cx="1036773" cy="9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6615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sp>
        <p:nvSpPr>
          <p:cNvPr id="6" name="TextBox 5"/>
          <p:cNvSpPr txBox="1"/>
          <p:nvPr/>
        </p:nvSpPr>
        <p:spPr>
          <a:xfrm>
            <a:off x="1201783" y="574203"/>
            <a:ext cx="9615444" cy="5687711"/>
          </a:xfrm>
          <a:prstGeom prst="rect">
            <a:avLst/>
          </a:prstGeom>
          <a:noFill/>
        </p:spPr>
        <p:txBody>
          <a:bodyPr wrap="square" rtlCol="0">
            <a:spAutoFit/>
          </a:bodyPr>
          <a:lstStyle/>
          <a:p>
            <a:r>
              <a:rPr lang="sr-Latn-BA" sz="2400" b="1" dirty="0">
                <a:latin typeface="Times New Roman" panose="02020603050405020304" pitchFamily="18" charset="0"/>
                <a:cs typeface="Times New Roman" panose="02020603050405020304" pitchFamily="18" charset="0"/>
              </a:rPr>
              <a:t>Bolna dijabetička polineuropatija (PDPN)</a:t>
            </a:r>
          </a:p>
          <a:p>
            <a:pPr algn="just">
              <a:lnSpc>
                <a:spcPct val="90000"/>
              </a:lnSpc>
            </a:pPr>
            <a:endParaRPr lang="sr-Latn-BA" b="1" dirty="0">
              <a:latin typeface="Times New Roman" panose="02020603050405020304" pitchFamily="18" charset="0"/>
              <a:cs typeface="Times New Roman" panose="02020603050405020304" pitchFamily="18" charset="0"/>
            </a:endParaRPr>
          </a:p>
          <a:p>
            <a:pPr algn="just">
              <a:lnSpc>
                <a:spcPct val="90000"/>
              </a:lnSpc>
            </a:pPr>
            <a:r>
              <a:rPr lang="sr-Latn-BA" sz="2800" b="1" dirty="0">
                <a:solidFill>
                  <a:srgbClr val="C00000"/>
                </a:solidFill>
                <a:latin typeface="Times New Roman" panose="02020603050405020304" pitchFamily="18" charset="0"/>
                <a:cs typeface="Times New Roman" panose="02020603050405020304" pitchFamily="18" charset="0"/>
              </a:rPr>
              <a:t>⁕</a:t>
            </a:r>
            <a:r>
              <a:rPr lang="sr-Latn-BA" sz="2400" b="1" dirty="0">
                <a:solidFill>
                  <a:srgbClr val="C00000"/>
                </a:solidFill>
                <a:latin typeface="Times New Roman" panose="02020603050405020304" pitchFamily="18" charset="0"/>
                <a:cs typeface="Times New Roman" panose="02020603050405020304" pitchFamily="18" charset="0"/>
              </a:rPr>
              <a:t> </a:t>
            </a:r>
            <a:r>
              <a:rPr lang="sr-Latn-BA" sz="2200" dirty="0">
                <a:latin typeface="Times New Roman" panose="02020603050405020304" pitchFamily="18" charset="0"/>
                <a:cs typeface="Times New Roman" panose="02020603050405020304" pitchFamily="18" charset="0"/>
              </a:rPr>
              <a:t>SCS nudi nivo 1A+ dokaza za efikasnost u redukciji bola i poboljšanju kvaliteta života u poređenju sa medikamentoznom th u tretmanu bolne dijabetičke polineuropatije. </a:t>
            </a:r>
          </a:p>
          <a:p>
            <a:pPr algn="just">
              <a:lnSpc>
                <a:spcPct val="90000"/>
              </a:lnSpc>
            </a:pPr>
            <a:endParaRPr lang="sr-Latn-BA" sz="2200" dirty="0">
              <a:latin typeface="Times New Roman" panose="02020603050405020304" pitchFamily="18" charset="0"/>
              <a:cs typeface="Times New Roman" panose="02020603050405020304" pitchFamily="18" charset="0"/>
            </a:endParaRPr>
          </a:p>
          <a:p>
            <a:pPr algn="just"/>
            <a:r>
              <a:rPr lang="sr-Latn-BA" sz="1300" dirty="0">
                <a:solidFill>
                  <a:srgbClr val="FFC000"/>
                </a:solidFill>
                <a:latin typeface="Times New Roman" panose="02020603050405020304" pitchFamily="18" charset="0"/>
                <a:cs typeface="Times New Roman" panose="02020603050405020304" pitchFamily="18" charset="0"/>
              </a:rPr>
              <a:t>Mekhail N, Visnjevac O, Azer G, Mehanny DS, Agrawal P, Foorsov V. Spinal Cord Stimulation 50 Years Later Clinical Outcame of Spinal Cord Stimulation Based on Randomized Clinical Trials –A Systematic Rewiev. Reg  Anesth Pain Med. May </a:t>
            </a:r>
            <a:r>
              <a:rPr lang="sr-Latn-BA" sz="1300" b="1" dirty="0">
                <a:solidFill>
                  <a:srgbClr val="FFC000"/>
                </a:solidFill>
                <a:latin typeface="Times New Roman" panose="02020603050405020304" pitchFamily="18" charset="0"/>
                <a:cs typeface="Times New Roman" panose="02020603050405020304" pitchFamily="18" charset="0"/>
              </a:rPr>
              <a:t>2018</a:t>
            </a:r>
            <a:r>
              <a:rPr lang="sr-Latn-BA" sz="1300" dirty="0">
                <a:solidFill>
                  <a:srgbClr val="FFC000"/>
                </a:solidFill>
                <a:latin typeface="Times New Roman" panose="02020603050405020304" pitchFamily="18" charset="0"/>
                <a:cs typeface="Times New Roman" panose="02020603050405020304" pitchFamily="18" charset="0"/>
              </a:rPr>
              <a:t>: 43(4): 00-00. </a:t>
            </a:r>
          </a:p>
          <a:p>
            <a:pPr algn="just"/>
            <a:endParaRPr lang="sr-Latn-BA" sz="1300" dirty="0">
              <a:solidFill>
                <a:srgbClr val="C00000"/>
              </a:solidFill>
              <a:latin typeface="Times New Roman" panose="02020603050405020304" pitchFamily="18" charset="0"/>
              <a:cs typeface="Times New Roman" panose="02020603050405020304" pitchFamily="18" charset="0"/>
            </a:endParaRPr>
          </a:p>
          <a:p>
            <a:pPr algn="just"/>
            <a:endParaRPr lang="sr-Latn-BA" dirty="0">
              <a:solidFill>
                <a:srgbClr val="C00000"/>
              </a:solidFill>
              <a:latin typeface="Times New Roman" panose="02020603050405020304" pitchFamily="18" charset="0"/>
              <a:cs typeface="Times New Roman" panose="02020603050405020304" pitchFamily="18" charset="0"/>
            </a:endParaRPr>
          </a:p>
          <a:p>
            <a:pPr algn="just"/>
            <a:r>
              <a:rPr lang="sr-Latn-BA" sz="2800" b="1" dirty="0">
                <a:solidFill>
                  <a:srgbClr val="C00000"/>
                </a:solidFill>
                <a:latin typeface="Times New Roman" panose="02020603050405020304" pitchFamily="18" charset="0"/>
                <a:cs typeface="Times New Roman" panose="02020603050405020304" pitchFamily="18" charset="0"/>
              </a:rPr>
              <a:t>⁕</a:t>
            </a:r>
            <a:r>
              <a:rPr lang="sr-Latn-BA" sz="2400" b="1" dirty="0">
                <a:solidFill>
                  <a:srgbClr val="C00000"/>
                </a:solidFill>
                <a:latin typeface="Times New Roman" panose="02020603050405020304" pitchFamily="18" charset="0"/>
                <a:cs typeface="Times New Roman" panose="02020603050405020304" pitchFamily="18" charset="0"/>
              </a:rPr>
              <a:t> </a:t>
            </a:r>
            <a:r>
              <a:rPr lang="sr-Latn-BA" sz="2200" dirty="0">
                <a:latin typeface="Times New Roman" panose="02020603050405020304" pitchFamily="18" charset="0"/>
                <a:cs typeface="Times New Roman" panose="02020603050405020304" pitchFamily="18" charset="0"/>
              </a:rPr>
              <a:t>SCS se pokazala uspješnom u redukciji hroničnog bola u donjim ekstremitetima kod pacijenata sa PDPN nakon petogodišnjeg praćenja. 80% pacijenata još koriste svoj SCS sistem nakon 5 godina</a:t>
            </a:r>
            <a:r>
              <a:rPr lang="sr-Latn-BA" sz="2400" dirty="0">
                <a:latin typeface="Times New Roman" panose="02020603050405020304" pitchFamily="18" charset="0"/>
                <a:cs typeface="Times New Roman" panose="02020603050405020304" pitchFamily="18" charset="0"/>
              </a:rPr>
              <a:t>. </a:t>
            </a:r>
          </a:p>
          <a:p>
            <a:pPr algn="just"/>
            <a:endParaRPr lang="sr-Latn-BA" sz="2400" dirty="0">
              <a:solidFill>
                <a:srgbClr val="C00000"/>
              </a:solidFill>
              <a:latin typeface="Times New Roman" panose="02020603050405020304" pitchFamily="18" charset="0"/>
              <a:cs typeface="Times New Roman" panose="02020603050405020304" pitchFamily="18" charset="0"/>
            </a:endParaRPr>
          </a:p>
          <a:p>
            <a:pPr algn="just">
              <a:lnSpc>
                <a:spcPct val="90000"/>
              </a:lnSpc>
            </a:pPr>
            <a:r>
              <a:rPr lang="sr-Latn-BA" sz="1300" dirty="0">
                <a:solidFill>
                  <a:srgbClr val="FFC000"/>
                </a:solidFill>
                <a:latin typeface="Times New Roman" panose="02020603050405020304" pitchFamily="18" charset="0"/>
                <a:cs typeface="Times New Roman" panose="02020603050405020304" pitchFamily="18" charset="0"/>
              </a:rPr>
              <a:t>van Beek M, Geurts JW, Slangen R, Schaper NC, Faber CG, Joosten EA, et al. Severity of Neuropathy Is Associated With Long-Term Spinal Cord Stimulation Outcome in Painful Diabetic Peripheral Neuropathy: Five-Year Follow-up of a Prospective Two-Center Clinical Trial. </a:t>
            </a:r>
            <a:r>
              <a:rPr lang="en-US" sz="1300" dirty="0">
                <a:solidFill>
                  <a:srgbClr val="FFC000"/>
                </a:solidFill>
                <a:latin typeface="Times New Roman" panose="02020603050405020304" pitchFamily="18" charset="0"/>
                <a:cs typeface="Times New Roman" panose="02020603050405020304" pitchFamily="18" charset="0"/>
                <a:hlinkClick r:id="rId2" tooltip="Diabetes care."/>
              </a:rPr>
              <a:t>.</a:t>
            </a:r>
            <a:r>
              <a:rPr lang="sr-Latn-BA" sz="1300" dirty="0">
                <a:solidFill>
                  <a:srgbClr val="FFC000"/>
                </a:solidFill>
                <a:latin typeface="Times New Roman" panose="02020603050405020304" pitchFamily="18" charset="0"/>
                <a:cs typeface="Times New Roman" panose="02020603050405020304" pitchFamily="18" charset="0"/>
              </a:rPr>
              <a:t> Diabetes Care</a:t>
            </a:r>
            <a:r>
              <a:rPr lang="en-US" sz="1300" dirty="0">
                <a:solidFill>
                  <a:srgbClr val="FFC000"/>
                </a:solidFill>
                <a:latin typeface="Times New Roman" panose="02020603050405020304" pitchFamily="18" charset="0"/>
                <a:cs typeface="Times New Roman" panose="02020603050405020304" pitchFamily="18" charset="0"/>
              </a:rPr>
              <a:t> </a:t>
            </a:r>
            <a:r>
              <a:rPr lang="en-US" sz="1300" b="1" dirty="0">
                <a:solidFill>
                  <a:srgbClr val="FFC000"/>
                </a:solidFill>
                <a:latin typeface="Times New Roman" panose="02020603050405020304" pitchFamily="18" charset="0"/>
                <a:cs typeface="Times New Roman" panose="02020603050405020304" pitchFamily="18" charset="0"/>
              </a:rPr>
              <a:t>2018</a:t>
            </a:r>
            <a:r>
              <a:rPr lang="en-US" sz="1300" dirty="0">
                <a:solidFill>
                  <a:srgbClr val="FFC000"/>
                </a:solidFill>
                <a:latin typeface="Times New Roman" panose="02020603050405020304" pitchFamily="18" charset="0"/>
                <a:cs typeface="Times New Roman" panose="02020603050405020304" pitchFamily="18" charset="0"/>
              </a:rPr>
              <a:t> </a:t>
            </a:r>
            <a:r>
              <a:rPr lang="en-US" sz="1300" dirty="0" err="1">
                <a:solidFill>
                  <a:srgbClr val="FFC000"/>
                </a:solidFill>
                <a:latin typeface="Times New Roman" panose="02020603050405020304" pitchFamily="18" charset="0"/>
                <a:cs typeface="Times New Roman" panose="02020603050405020304" pitchFamily="18" charset="0"/>
              </a:rPr>
              <a:t>Jan;41</a:t>
            </a:r>
            <a:r>
              <a:rPr lang="en-US" sz="1300" dirty="0">
                <a:solidFill>
                  <a:srgbClr val="FFC000"/>
                </a:solidFill>
                <a:latin typeface="Times New Roman" panose="02020603050405020304" pitchFamily="18" charset="0"/>
                <a:cs typeface="Times New Roman" panose="02020603050405020304" pitchFamily="18" charset="0"/>
              </a:rPr>
              <a:t>(1):32-38</a:t>
            </a:r>
            <a:endParaRPr lang="sr-Latn-BA" sz="1300" b="1" dirty="0">
              <a:solidFill>
                <a:srgbClr val="FFC000"/>
              </a:solidFill>
              <a:latin typeface="Times New Roman" panose="02020603050405020304" pitchFamily="18" charset="0"/>
              <a:cs typeface="Times New Roman" panose="02020603050405020304" pitchFamily="18" charset="0"/>
            </a:endParaRPr>
          </a:p>
          <a:p>
            <a:pPr algn="just">
              <a:lnSpc>
                <a:spcPct val="90000"/>
              </a:lnSpc>
            </a:pPr>
            <a:endParaRPr lang="sr-Latn-BA" sz="1300" dirty="0">
              <a:solidFill>
                <a:srgbClr val="FFFF00"/>
              </a:solidFill>
              <a:latin typeface="Times New Roman" panose="02020603050405020304" pitchFamily="18" charset="0"/>
              <a:cs typeface="Times New Roman" panose="02020603050405020304" pitchFamily="18" charset="0"/>
            </a:endParaRPr>
          </a:p>
          <a:p>
            <a:endParaRPr lang="sr-Latn-BA" sz="2400" dirty="0">
              <a:latin typeface="Times New Roman" panose="02020603050405020304" pitchFamily="18" charset="0"/>
              <a:cs typeface="Times New Roman" panose="02020603050405020304" pitchFamily="18"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48796" y="5580868"/>
            <a:ext cx="1036773" cy="9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6459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FE57094B-4684-420B-AFE0-4E41CA2AF714}">
  <ds:schemaRefs>
    <ds:schemaRef ds:uri="http://schemas.microsoft.com/sharepoint/v3/contenttype/forms"/>
  </ds:schemaRefs>
</ds:datastoreItem>
</file>

<file path=customXml/itemProps2.xml><?xml version="1.0" encoding="utf-8"?>
<ds:datastoreItem xmlns:ds="http://schemas.openxmlformats.org/officeDocument/2006/customXml" ds:itemID="{3370F4A1-FC59-4361-989F-6C79533DA5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6D5668-1971-40BB-BC7C-94C9B101AAB7}">
  <ds:schemaRefs>
    <ds:schemaRef ds:uri="71af3243-3dd4-4a8d-8c0d-dd76da1f02a5"/>
    <ds:schemaRef ds:uri="http://schemas.microsoft.com/office/2006/metadata/properties"/>
    <ds:schemaRef ds:uri="http://purl.org/dc/terms/"/>
    <ds:schemaRef ds:uri="http://purl.org/dc/dcmitype/"/>
    <ds:schemaRef ds:uri="http://purl.org/dc/elements/1.1/"/>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16c05727-aa75-4e4a-9b5f-8a80a1165891"/>
  </ds:schemaRefs>
</ds:datastoreItem>
</file>

<file path=docProps/app.xml><?xml version="1.0" encoding="utf-8"?>
<Properties xmlns="http://schemas.openxmlformats.org/officeDocument/2006/extended-properties" xmlns:vt="http://schemas.openxmlformats.org/officeDocument/2006/docPropsVTypes">
  <Template>Celestial design</Template>
  <TotalTime>0</TotalTime>
  <Words>2302</Words>
  <Application>Microsoft Office PowerPoint</Application>
  <PresentationFormat>Widescreen</PresentationFormat>
  <Paragraphs>255</Paragraphs>
  <Slides>30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AdvTT28000ce1.B</vt:lpstr>
      <vt:lpstr>Arial</vt:lpstr>
      <vt:lpstr>Calibri</vt:lpstr>
      <vt:lpstr>Calibri Light</vt:lpstr>
      <vt:lpstr>Times New Roman</vt:lpstr>
      <vt:lpstr>TimesNewRoman</vt:lpstr>
      <vt:lpstr>Celestial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2019-09-25T19:55:56Z</dcterms:created>
  <dcterms:modified xsi:type="dcterms:W3CDTF">2019-09-28T06:16:04Z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